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presentationml.viewProps+xml" PartName="/ppt/viewProps.xml"/>
</Types>
</file>

<file path=_rels/.rels><?xml version="1.0" encoding="UTF-8" standalone="no"?><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sldIdLst>
    <p:sldId id="256" r:id="rId63"/>
    <p:sldId id="257" r:id="rId64"/>
    <p:sldId id="258" r:id="rId65"/>
    <p:sldId id="259" r:id="rId66"/>
    <p:sldId id="260" r:id="rId67"/>
    <p:sldId id="261" r:id="rId68"/>
    <p:sldId id="262" r:id="rId69"/>
    <p:sldId id="263" r:id="rId70"/>
    <p:sldId id="264" r:id="rId71"/>
    <p:sldId id="265" r:id="rId72"/>
    <p:sldId id="266" r:id="rId73"/>
    <p:sldId id="267" r:id="rId74"/>
    <p:sldId id="268" r:id="rId75"/>
    <p:sldId id="269" r:id="rId76"/>
    <p:sldId id="270" r:id="rId77"/>
    <p:sldId id="271" r:id="rId78"/>
    <p:sldId id="272" r:id="rId79"/>
    <p:sldId id="273" r:id="rId80"/>
    <p:sldId id="274" r:id="rId81"/>
    <p:sldId id="275" r:id="rId82"/>
    <p:sldId id="276" r:id="rId83"/>
    <p:sldId id="277" r:id="rId84"/>
  </p:sldIdLst>
  <p:sldSz cx="18288000" cy="10287000"/>
  <p:notesSz cx="6858000" cy="9144000"/>
  <p:embeddedFontLst>
    <p:embeddedFont>
      <p:font typeface="Arimo" charset="1" panose="020B0604020202020204"/>
      <p:regular r:id="rId6"/>
    </p:embeddedFont>
    <p:embeddedFont>
      <p:font typeface="Arimo Bold" charset="1" panose="020B0704020202020204"/>
      <p:regular r:id="rId7"/>
    </p:embeddedFont>
    <p:embeddedFont>
      <p:font typeface="Arimo Italics" charset="1" panose="020B0604020202090204"/>
      <p:regular r:id="rId8"/>
    </p:embeddedFont>
    <p:embeddedFont>
      <p:font typeface="Arimo Bold Italics" charset="1" panose="020B0704020202090204"/>
      <p:regular r:id="rId9"/>
    </p:embeddedFont>
    <p:embeddedFont>
      <p:font typeface="Fibre" charset="1" panose="02000506060000020004"/>
      <p:regular r:id="rId10"/>
    </p:embeddedFont>
    <p:embeddedFont>
      <p:font typeface="Lazydog" charset="1" panose="00000000000000000000"/>
      <p:regular r:id="rId11"/>
    </p:embeddedFont>
    <p:embeddedFont>
      <p:font typeface="Public Sans" charset="1" panose="00000000000000000000"/>
      <p:regular r:id="rId12"/>
    </p:embeddedFont>
    <p:embeddedFont>
      <p:font typeface="Public Sans Bold" charset="1" panose="00000000000000000000"/>
      <p:regular r:id="rId13"/>
    </p:embeddedFont>
    <p:embeddedFont>
      <p:font typeface="Public Sans Italics" charset="1" panose="00000000000000000000"/>
      <p:regular r:id="rId14"/>
    </p:embeddedFont>
    <p:embeddedFont>
      <p:font typeface="Public Sans Bold Italics" charset="1" panose="00000000000000000000"/>
      <p:regular r:id="rId15"/>
    </p:embeddedFont>
    <p:embeddedFont>
      <p:font typeface="Public Sans Thin" charset="1" panose="00000000000000000000"/>
      <p:regular r:id="rId16"/>
    </p:embeddedFont>
    <p:embeddedFont>
      <p:font typeface="Public Sans Thin Italics" charset="1" panose="00000000000000000000"/>
      <p:regular r:id="rId17"/>
    </p:embeddedFont>
    <p:embeddedFont>
      <p:font typeface="Public Sans Medium" charset="1" panose="00000000000000000000"/>
      <p:regular r:id="rId18"/>
    </p:embeddedFont>
    <p:embeddedFont>
      <p:font typeface="Public Sans Medium Italics" charset="1" panose="00000000000000000000"/>
      <p:regular r:id="rId19"/>
    </p:embeddedFont>
    <p:embeddedFont>
      <p:font typeface="Public Sans Heavy" charset="1" panose="00000000000000000000"/>
      <p:regular r:id="rId20"/>
    </p:embeddedFont>
    <p:embeddedFont>
      <p:font typeface="Public Sans Heavy Italics" charset="1" panose="00000000000000000000"/>
      <p:regular r:id="rId21"/>
    </p:embeddedFont>
    <p:embeddedFont>
      <p:font typeface="Canva Sans" charset="1" panose="020B0503030501040103"/>
      <p:regular r:id="rId22"/>
    </p:embeddedFont>
    <p:embeddedFont>
      <p:font typeface="Canva Sans Bold" charset="1" panose="020B0803030501040103"/>
      <p:regular r:id="rId23"/>
    </p:embeddedFont>
    <p:embeddedFont>
      <p:font typeface="Canva Sans Italics" charset="1" panose="020B0503030501040103"/>
      <p:regular r:id="rId24"/>
    </p:embeddedFont>
    <p:embeddedFont>
      <p:font typeface="Canva Sans Bold Italics" charset="1" panose="020B0803030501040103"/>
      <p:regular r:id="rId25"/>
    </p:embeddedFont>
    <p:embeddedFont>
      <p:font typeface="Canva Sans Medium" charset="1" panose="020B0603030501040103"/>
      <p:regular r:id="rId26"/>
    </p:embeddedFont>
    <p:embeddedFont>
      <p:font typeface="Canva Sans Medium Italics" charset="1" panose="020B0603030501040103"/>
      <p:regular r:id="rId27"/>
    </p:embeddedFont>
    <p:embeddedFont>
      <p:font typeface="Aileron" charset="1" panose="00000500000000000000"/>
      <p:regular r:id="rId28"/>
    </p:embeddedFont>
    <p:embeddedFont>
      <p:font typeface="Aileron Bold" charset="1" panose="00000800000000000000"/>
      <p:regular r:id="rId29"/>
    </p:embeddedFont>
    <p:embeddedFont>
      <p:font typeface="Aileron Italics" charset="1" panose="00000500000000000000"/>
      <p:regular r:id="rId30"/>
    </p:embeddedFont>
    <p:embeddedFont>
      <p:font typeface="Aileron Bold Italics" charset="1" panose="00000800000000000000"/>
      <p:regular r:id="rId31"/>
    </p:embeddedFont>
    <p:embeddedFont>
      <p:font typeface="Aileron Thin" charset="1" panose="00000300000000000000"/>
      <p:regular r:id="rId32"/>
    </p:embeddedFont>
    <p:embeddedFont>
      <p:font typeface="Aileron Thin Italics" charset="1" panose="00000300000000000000"/>
      <p:regular r:id="rId33"/>
    </p:embeddedFont>
    <p:embeddedFont>
      <p:font typeface="Aileron Light" charset="1" panose="00000400000000000000"/>
      <p:regular r:id="rId34"/>
    </p:embeddedFont>
    <p:embeddedFont>
      <p:font typeface="Aileron Light Italics" charset="1" panose="00000400000000000000"/>
      <p:regular r:id="rId35"/>
    </p:embeddedFont>
    <p:embeddedFont>
      <p:font typeface="Aileron Ultra-Bold" charset="1" panose="00000A00000000000000"/>
      <p:regular r:id="rId36"/>
    </p:embeddedFont>
    <p:embeddedFont>
      <p:font typeface="Aileron Ultra-Bold Italics" charset="1" panose="00000A00000000000000"/>
      <p:regular r:id="rId37"/>
    </p:embeddedFont>
    <p:embeddedFont>
      <p:font typeface="Aileron Heavy" charset="1" panose="00000A00000000000000"/>
      <p:regular r:id="rId38"/>
    </p:embeddedFont>
    <p:embeddedFont>
      <p:font typeface="Aileron Heavy Italics" charset="1" panose="00000A00000000000000"/>
      <p:regular r:id="rId39"/>
    </p:embeddedFont>
    <p:embeddedFont>
      <p:font typeface="Quicksand" charset="1" panose="00000000000000000000"/>
      <p:regular r:id="rId40"/>
    </p:embeddedFont>
    <p:embeddedFont>
      <p:font typeface="Quicksand Bold" charset="1" panose="00000000000000000000"/>
      <p:regular r:id="rId41"/>
    </p:embeddedFont>
    <p:embeddedFont>
      <p:font typeface="Quicksand Light" charset="1" panose="00000000000000000000"/>
      <p:regular r:id="rId42"/>
    </p:embeddedFont>
    <p:embeddedFont>
      <p:font typeface="Quicksand Medium" charset="1" panose="00000000000000000000"/>
      <p:regular r:id="rId43"/>
    </p:embeddedFont>
    <p:embeddedFont>
      <p:font typeface="Quicksand Semi-Bold" charset="1" panose="00000000000000000000"/>
      <p:regular r:id="rId44"/>
    </p:embeddedFont>
    <p:embeddedFont>
      <p:font typeface="Barlow" charset="1" panose="00000500000000000000"/>
      <p:regular r:id="rId45"/>
    </p:embeddedFont>
    <p:embeddedFont>
      <p:font typeface="Barlow Bold" charset="1" panose="00000800000000000000"/>
      <p:regular r:id="rId46"/>
    </p:embeddedFont>
    <p:embeddedFont>
      <p:font typeface="Barlow Italics" charset="1" panose="00000500000000000000"/>
      <p:regular r:id="rId47"/>
    </p:embeddedFont>
    <p:embeddedFont>
      <p:font typeface="Barlow Bold Italics" charset="1" panose="00000800000000000000"/>
      <p:regular r:id="rId48"/>
    </p:embeddedFont>
    <p:embeddedFont>
      <p:font typeface="Barlow Thin" charset="1" panose="00000300000000000000"/>
      <p:regular r:id="rId49"/>
    </p:embeddedFont>
    <p:embeddedFont>
      <p:font typeface="Barlow Thin Italics" charset="1" panose="00000300000000000000"/>
      <p:regular r:id="rId50"/>
    </p:embeddedFont>
    <p:embeddedFont>
      <p:font typeface="Barlow Extra-Light" charset="1" panose="00000300000000000000"/>
      <p:regular r:id="rId51"/>
    </p:embeddedFont>
    <p:embeddedFont>
      <p:font typeface="Barlow Extra-Light Italics" charset="1" panose="00000300000000000000"/>
      <p:regular r:id="rId52"/>
    </p:embeddedFont>
    <p:embeddedFont>
      <p:font typeface="Barlow Light" charset="1" panose="00000400000000000000"/>
      <p:regular r:id="rId53"/>
    </p:embeddedFont>
    <p:embeddedFont>
      <p:font typeface="Barlow Light Italics" charset="1" panose="00000400000000000000"/>
      <p:regular r:id="rId54"/>
    </p:embeddedFont>
    <p:embeddedFont>
      <p:font typeface="Barlow Medium" charset="1" panose="00000600000000000000"/>
      <p:regular r:id="rId55"/>
    </p:embeddedFont>
    <p:embeddedFont>
      <p:font typeface="Barlow Medium Italics" charset="1" panose="00000600000000000000"/>
      <p:regular r:id="rId56"/>
    </p:embeddedFont>
    <p:embeddedFont>
      <p:font typeface="Barlow Semi-Bold" charset="1" panose="00000700000000000000"/>
      <p:regular r:id="rId57"/>
    </p:embeddedFont>
    <p:embeddedFont>
      <p:font typeface="Barlow Semi-Bold Italics" charset="1" panose="00000700000000000000"/>
      <p:regular r:id="rId58"/>
    </p:embeddedFont>
    <p:embeddedFont>
      <p:font typeface="Barlow Ultra-Bold" charset="1" panose="00000900000000000000"/>
      <p:regular r:id="rId59"/>
    </p:embeddedFont>
    <p:embeddedFont>
      <p:font typeface="Barlow Ultra-Bold Italics" charset="1" panose="00000900000000000000"/>
      <p:regular r:id="rId60"/>
    </p:embeddedFont>
    <p:embeddedFont>
      <p:font typeface="Barlow Heavy" charset="1" panose="00000A00000000000000"/>
      <p:regular r:id="rId61"/>
    </p:embeddedFont>
    <p:embeddedFont>
      <p:font typeface="Barlow Heavy Italics" charset="1" panose="00000A00000000000000"/>
      <p:regular r:id="rId62"/>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no"?><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fonts/font22.fntdata" Type="http://schemas.openxmlformats.org/officeDocument/2006/relationships/font"/><Relationship Id="rId23" Target="fonts/font23.fntdata" Type="http://schemas.openxmlformats.org/officeDocument/2006/relationships/font"/><Relationship Id="rId24" Target="fonts/font24.fntdata" Type="http://schemas.openxmlformats.org/officeDocument/2006/relationships/font"/><Relationship Id="rId25" Target="fonts/font25.fntdata" Type="http://schemas.openxmlformats.org/officeDocument/2006/relationships/font"/><Relationship Id="rId26" Target="fonts/font26.fntdata" Type="http://schemas.openxmlformats.org/officeDocument/2006/relationships/font"/><Relationship Id="rId27" Target="fonts/font27.fntdata" Type="http://schemas.openxmlformats.org/officeDocument/2006/relationships/font"/><Relationship Id="rId28" Target="fonts/font28.fntdata" Type="http://schemas.openxmlformats.org/officeDocument/2006/relationships/font"/><Relationship Id="rId29" Target="fonts/font29.fntdata" Type="http://schemas.openxmlformats.org/officeDocument/2006/relationships/font"/><Relationship Id="rId3" Target="viewProps.xml" Type="http://schemas.openxmlformats.org/officeDocument/2006/relationships/viewProps"/><Relationship Id="rId30" Target="fonts/font30.fntdata" Type="http://schemas.openxmlformats.org/officeDocument/2006/relationships/font"/><Relationship Id="rId31" Target="fonts/font31.fntdata" Type="http://schemas.openxmlformats.org/officeDocument/2006/relationships/font"/><Relationship Id="rId32" Target="fonts/font32.fntdata" Type="http://schemas.openxmlformats.org/officeDocument/2006/relationships/font"/><Relationship Id="rId33" Target="fonts/font33.fntdata" Type="http://schemas.openxmlformats.org/officeDocument/2006/relationships/font"/><Relationship Id="rId34" Target="fonts/font34.fntdata" Type="http://schemas.openxmlformats.org/officeDocument/2006/relationships/font"/><Relationship Id="rId35" Target="fonts/font35.fntdata" Type="http://schemas.openxmlformats.org/officeDocument/2006/relationships/font"/><Relationship Id="rId36" Target="fonts/font36.fntdata" Type="http://schemas.openxmlformats.org/officeDocument/2006/relationships/font"/><Relationship Id="rId37" Target="fonts/font37.fntdata" Type="http://schemas.openxmlformats.org/officeDocument/2006/relationships/font"/><Relationship Id="rId38" Target="fonts/font38.fntdata" Type="http://schemas.openxmlformats.org/officeDocument/2006/relationships/font"/><Relationship Id="rId39" Target="fonts/font39.fntdata" Type="http://schemas.openxmlformats.org/officeDocument/2006/relationships/font"/><Relationship Id="rId4" Target="theme/theme1.xml" Type="http://schemas.openxmlformats.org/officeDocument/2006/relationships/theme"/><Relationship Id="rId40" Target="fonts/font40.fntdata" Type="http://schemas.openxmlformats.org/officeDocument/2006/relationships/font"/><Relationship Id="rId41" Target="fonts/font41.fntdata" Type="http://schemas.openxmlformats.org/officeDocument/2006/relationships/font"/><Relationship Id="rId42" Target="fonts/font42.fntdata" Type="http://schemas.openxmlformats.org/officeDocument/2006/relationships/font"/><Relationship Id="rId43" Target="fonts/font43.fntdata" Type="http://schemas.openxmlformats.org/officeDocument/2006/relationships/font"/><Relationship Id="rId44" Target="fonts/font44.fntdata" Type="http://schemas.openxmlformats.org/officeDocument/2006/relationships/font"/><Relationship Id="rId45" Target="fonts/font45.fntdata" Type="http://schemas.openxmlformats.org/officeDocument/2006/relationships/font"/><Relationship Id="rId46" Target="fonts/font46.fntdata" Type="http://schemas.openxmlformats.org/officeDocument/2006/relationships/font"/><Relationship Id="rId47" Target="fonts/font47.fntdata" Type="http://schemas.openxmlformats.org/officeDocument/2006/relationships/font"/><Relationship Id="rId48" Target="fonts/font48.fntdata" Type="http://schemas.openxmlformats.org/officeDocument/2006/relationships/font"/><Relationship Id="rId49" Target="fonts/font49.fntdata" Type="http://schemas.openxmlformats.org/officeDocument/2006/relationships/font"/><Relationship Id="rId5" Target="tableStyles.xml" Type="http://schemas.openxmlformats.org/officeDocument/2006/relationships/tableStyles"/><Relationship Id="rId50" Target="fonts/font50.fntdata" Type="http://schemas.openxmlformats.org/officeDocument/2006/relationships/font"/><Relationship Id="rId51" Target="fonts/font51.fntdata" Type="http://schemas.openxmlformats.org/officeDocument/2006/relationships/font"/><Relationship Id="rId52" Target="fonts/font52.fntdata" Type="http://schemas.openxmlformats.org/officeDocument/2006/relationships/font"/><Relationship Id="rId53" Target="fonts/font53.fntdata" Type="http://schemas.openxmlformats.org/officeDocument/2006/relationships/font"/><Relationship Id="rId54" Target="fonts/font54.fntdata" Type="http://schemas.openxmlformats.org/officeDocument/2006/relationships/font"/><Relationship Id="rId55" Target="fonts/font55.fntdata" Type="http://schemas.openxmlformats.org/officeDocument/2006/relationships/font"/><Relationship Id="rId56" Target="fonts/font56.fntdata" Type="http://schemas.openxmlformats.org/officeDocument/2006/relationships/font"/><Relationship Id="rId57" Target="fonts/font57.fntdata" Type="http://schemas.openxmlformats.org/officeDocument/2006/relationships/font"/><Relationship Id="rId58" Target="fonts/font58.fntdata" Type="http://schemas.openxmlformats.org/officeDocument/2006/relationships/font"/><Relationship Id="rId59" Target="fonts/font59.fntdata" Type="http://schemas.openxmlformats.org/officeDocument/2006/relationships/font"/><Relationship Id="rId6" Target="fonts/font6.fntdata" Type="http://schemas.openxmlformats.org/officeDocument/2006/relationships/font"/><Relationship Id="rId60" Target="fonts/font60.fntdata" Type="http://schemas.openxmlformats.org/officeDocument/2006/relationships/font"/><Relationship Id="rId61" Target="fonts/font61.fntdata" Type="http://schemas.openxmlformats.org/officeDocument/2006/relationships/font"/><Relationship Id="rId62" Target="fonts/font62.fntdata" Type="http://schemas.openxmlformats.org/officeDocument/2006/relationships/font"/><Relationship Id="rId63" Target="slides/slide1.xml" Type="http://schemas.openxmlformats.org/officeDocument/2006/relationships/slide"/><Relationship Id="rId64" Target="slides/slide2.xml" Type="http://schemas.openxmlformats.org/officeDocument/2006/relationships/slide"/><Relationship Id="rId65" Target="slides/slide3.xml" Type="http://schemas.openxmlformats.org/officeDocument/2006/relationships/slide"/><Relationship Id="rId66" Target="slides/slide4.xml" Type="http://schemas.openxmlformats.org/officeDocument/2006/relationships/slide"/><Relationship Id="rId67" Target="slides/slide5.xml" Type="http://schemas.openxmlformats.org/officeDocument/2006/relationships/slide"/><Relationship Id="rId68" Target="slides/slide6.xml" Type="http://schemas.openxmlformats.org/officeDocument/2006/relationships/slide"/><Relationship Id="rId69" Target="slides/slide7.xml" Type="http://schemas.openxmlformats.org/officeDocument/2006/relationships/slide"/><Relationship Id="rId7" Target="fonts/font7.fntdata" Type="http://schemas.openxmlformats.org/officeDocument/2006/relationships/font"/><Relationship Id="rId70" Target="slides/slide8.xml" Type="http://schemas.openxmlformats.org/officeDocument/2006/relationships/slide"/><Relationship Id="rId71" Target="slides/slide9.xml" Type="http://schemas.openxmlformats.org/officeDocument/2006/relationships/slide"/><Relationship Id="rId72" Target="slides/slide10.xml" Type="http://schemas.openxmlformats.org/officeDocument/2006/relationships/slide"/><Relationship Id="rId73" Target="slides/slide11.xml" Type="http://schemas.openxmlformats.org/officeDocument/2006/relationships/slide"/><Relationship Id="rId74" Target="slides/slide12.xml" Type="http://schemas.openxmlformats.org/officeDocument/2006/relationships/slide"/><Relationship Id="rId75" Target="slides/slide13.xml" Type="http://schemas.openxmlformats.org/officeDocument/2006/relationships/slide"/><Relationship Id="rId76" Target="slides/slide14.xml" Type="http://schemas.openxmlformats.org/officeDocument/2006/relationships/slide"/><Relationship Id="rId77" Target="slides/slide15.xml" Type="http://schemas.openxmlformats.org/officeDocument/2006/relationships/slide"/><Relationship Id="rId78" Target="slides/slide16.xml" Type="http://schemas.openxmlformats.org/officeDocument/2006/relationships/slide"/><Relationship Id="rId79" Target="slides/slide17.xml" Type="http://schemas.openxmlformats.org/officeDocument/2006/relationships/slide"/><Relationship Id="rId8" Target="fonts/font8.fntdata" Type="http://schemas.openxmlformats.org/officeDocument/2006/relationships/font"/><Relationship Id="rId80" Target="slides/slide18.xml" Type="http://schemas.openxmlformats.org/officeDocument/2006/relationships/slide"/><Relationship Id="rId81" Target="slides/slide19.xml" Type="http://schemas.openxmlformats.org/officeDocument/2006/relationships/slide"/><Relationship Id="rId82" Target="slides/slide20.xml" Type="http://schemas.openxmlformats.org/officeDocument/2006/relationships/slide"/><Relationship Id="rId83" Target="slides/slide21.xml" Type="http://schemas.openxmlformats.org/officeDocument/2006/relationships/slide"/><Relationship Id="rId84" Target="slides/slide22.xml" Type="http://schemas.openxmlformats.org/officeDocument/2006/relationships/slide"/><Relationship Id="rId9" Target="fonts/font9.fntdata" Type="http://schemas.openxmlformats.org/officeDocument/2006/relationships/font"/></Relationships>
</file>

<file path=ppt/slideLayouts/_rels/slideLayout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no"?><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no"?><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1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9.svg" Type="http://schemas.openxmlformats.org/officeDocument/2006/relationships/image"/><Relationship Id="rId11" Target="../media/image56.png" Type="http://schemas.openxmlformats.org/officeDocument/2006/relationships/image"/><Relationship Id="rId12" Target="../media/image57.svg" Type="http://schemas.openxmlformats.org/officeDocument/2006/relationships/image"/><Relationship Id="rId13" Target="../media/image2.png" Type="http://schemas.openxmlformats.org/officeDocument/2006/relationships/image"/><Relationship Id="rId14" Target="../media/image3.svg" Type="http://schemas.openxmlformats.org/officeDocument/2006/relationships/image"/><Relationship Id="rId15" Target="../media/image80.png" Type="http://schemas.openxmlformats.org/officeDocument/2006/relationships/image"/><Relationship Id="rId16" Target="../media/image81.svg" Type="http://schemas.openxmlformats.org/officeDocument/2006/relationships/image"/><Relationship Id="rId2" Target="../media/image1.jpeg" Type="http://schemas.openxmlformats.org/officeDocument/2006/relationships/image"/><Relationship Id="rId3" Target="../media/image72.png" Type="http://schemas.openxmlformats.org/officeDocument/2006/relationships/image"/><Relationship Id="rId4" Target="../media/image73.svg" Type="http://schemas.openxmlformats.org/officeDocument/2006/relationships/image"/><Relationship Id="rId5" Target="../media/image74.png" Type="http://schemas.openxmlformats.org/officeDocument/2006/relationships/image"/><Relationship Id="rId6" Target="../media/image75.svg" Type="http://schemas.openxmlformats.org/officeDocument/2006/relationships/image"/><Relationship Id="rId7" Target="../media/image76.png" Type="http://schemas.openxmlformats.org/officeDocument/2006/relationships/image"/><Relationship Id="rId8" Target="../media/image77.svg" Type="http://schemas.openxmlformats.org/officeDocument/2006/relationships/image"/><Relationship Id="rId9" Target="../media/image78.png" Type="http://schemas.openxmlformats.org/officeDocument/2006/relationships/image"/></Relationships>
</file>

<file path=ppt/slides/_rels/slide11.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85.svg" Type="http://schemas.openxmlformats.org/officeDocument/2006/relationships/image"/><Relationship Id="rId11" Target="../media/image86.png" Type="http://schemas.openxmlformats.org/officeDocument/2006/relationships/image"/><Relationship Id="rId12" Target="../media/image87.svg" Type="http://schemas.openxmlformats.org/officeDocument/2006/relationships/image"/><Relationship Id="rId13" Target="../media/image88.png" Type="http://schemas.openxmlformats.org/officeDocument/2006/relationships/image"/><Relationship Id="rId14" Target="../media/image89.svg" Type="http://schemas.openxmlformats.org/officeDocument/2006/relationships/image"/><Relationship Id="rId2" Target="../media/image1.jpeg" Type="http://schemas.openxmlformats.org/officeDocument/2006/relationships/image"/><Relationship Id="rId3" Target="../media/image82.png" Type="http://schemas.openxmlformats.org/officeDocument/2006/relationships/image"/><Relationship Id="rId4" Target="../media/image83.svg" Type="http://schemas.openxmlformats.org/officeDocument/2006/relationships/image"/><Relationship Id="rId5" Target="../media/image6.png" Type="http://schemas.openxmlformats.org/officeDocument/2006/relationships/image"/><Relationship Id="rId6" Target="../media/image7.svg" Type="http://schemas.openxmlformats.org/officeDocument/2006/relationships/image"/><Relationship Id="rId7" Target="../media/image14.png" Type="http://schemas.openxmlformats.org/officeDocument/2006/relationships/image"/><Relationship Id="rId8" Target="../media/image15.svg" Type="http://schemas.openxmlformats.org/officeDocument/2006/relationships/image"/><Relationship Id="rId9" Target="../media/image84.png" Type="http://schemas.openxmlformats.org/officeDocument/2006/relationships/image"/></Relationships>
</file>

<file path=ppt/slides/_rels/slide12.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90.png" Type="http://schemas.openxmlformats.org/officeDocument/2006/relationships/image"/><Relationship Id="rId8" Target="../media/image91.svg" Type="http://schemas.openxmlformats.org/officeDocument/2006/relationships/image"/></Relationships>
</file>

<file path=ppt/slides/_rels/slide13.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92.png" Type="http://schemas.openxmlformats.org/officeDocument/2006/relationships/image"/><Relationship Id="rId8" Target="../media/image93.svg" Type="http://schemas.openxmlformats.org/officeDocument/2006/relationships/image"/></Relationships>
</file>

<file path=ppt/slides/_rels/slide14.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94.png" Type="http://schemas.openxmlformats.org/officeDocument/2006/relationships/image"/><Relationship Id="rId8" Target="../media/image95.svg" Type="http://schemas.openxmlformats.org/officeDocument/2006/relationships/image"/></Relationships>
</file>

<file path=ppt/slides/_rels/slide15.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96.png" Type="http://schemas.openxmlformats.org/officeDocument/2006/relationships/image"/><Relationship Id="rId8" Target="../media/image97.svg" Type="http://schemas.openxmlformats.org/officeDocument/2006/relationships/image"/><Relationship Id="rId9" Target="../media/image98.png" Type="http://schemas.openxmlformats.org/officeDocument/2006/relationships/image"/></Relationships>
</file>

<file path=ppt/slides/_rels/slide1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99.png" Type="http://schemas.openxmlformats.org/officeDocument/2006/relationships/image"/></Relationships>
</file>

<file path=ppt/slides/_rels/slide1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100.jpeg" Type="http://schemas.openxmlformats.org/officeDocument/2006/relationships/image"/></Relationships>
</file>

<file path=ppt/slides/_rels/slide1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101.png" Type="http://schemas.openxmlformats.org/officeDocument/2006/relationships/image"/><Relationship Id="rId8" Target="../media/image102.png" Type="http://schemas.openxmlformats.org/officeDocument/2006/relationships/image"/></Relationships>
</file>

<file path=ppt/slides/_rels/slide19.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103.png" Type="http://schemas.openxmlformats.org/officeDocument/2006/relationships/image"/><Relationship Id="rId8" Target="../media/image104.png" Type="http://schemas.openxmlformats.org/officeDocument/2006/relationships/image"/></Relationships>
</file>

<file path=ppt/slides/_rels/slide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39.svg" Type="http://schemas.openxmlformats.org/officeDocument/2006/relationships/image"/><Relationship Id="rId11" Target="../media/image40.jpeg" Type="http://schemas.openxmlformats.org/officeDocument/2006/relationships/image"/><Relationship Id="rId12" Target="../media/image41.png" Type="http://schemas.openxmlformats.org/officeDocument/2006/relationships/image"/><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34.png" Type="http://schemas.openxmlformats.org/officeDocument/2006/relationships/image"/><Relationship Id="rId6" Target="../media/image35.svg" Type="http://schemas.openxmlformats.org/officeDocument/2006/relationships/image"/><Relationship Id="rId7" Target="../media/image36.png" Type="http://schemas.openxmlformats.org/officeDocument/2006/relationships/image"/><Relationship Id="rId8" Target="../media/image37.svg" Type="http://schemas.openxmlformats.org/officeDocument/2006/relationships/image"/><Relationship Id="rId9" Target="../media/image38.png" Type="http://schemas.openxmlformats.org/officeDocument/2006/relationships/image"/></Relationships>
</file>

<file path=ppt/slides/_rels/slide20.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108.png" Type="http://schemas.openxmlformats.org/officeDocument/2006/relationships/image"/><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105.png" Type="http://schemas.openxmlformats.org/officeDocument/2006/relationships/image"/><Relationship Id="rId8" Target="../media/image106.png" Type="http://schemas.openxmlformats.org/officeDocument/2006/relationships/image"/><Relationship Id="rId9" Target="../media/image107.png" Type="http://schemas.openxmlformats.org/officeDocument/2006/relationships/image"/></Relationships>
</file>

<file path=ppt/slides/_rels/slide21.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109.png" Type="http://schemas.openxmlformats.org/officeDocument/2006/relationships/image"/></Relationships>
</file>

<file path=ppt/slides/_rels/slide22.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9.svg" Type="http://schemas.openxmlformats.org/officeDocument/2006/relationships/image"/><Relationship Id="rId11" Target="../media/image10.png" Type="http://schemas.openxmlformats.org/officeDocument/2006/relationships/image"/><Relationship Id="rId12" Target="../media/image11.svg" Type="http://schemas.openxmlformats.org/officeDocument/2006/relationships/image"/><Relationship Id="rId13" Target="../media/image12.png" Type="http://schemas.openxmlformats.org/officeDocument/2006/relationships/image"/><Relationship Id="rId14" Target="../media/image13.svg" Type="http://schemas.openxmlformats.org/officeDocument/2006/relationships/image"/><Relationship Id="rId15" Target="../media/image14.png" Type="http://schemas.openxmlformats.org/officeDocument/2006/relationships/image"/><Relationship Id="rId16" Target="../media/image15.svg" Type="http://schemas.openxmlformats.org/officeDocument/2006/relationships/image"/><Relationship Id="rId17" Target="../media/image16.png" Type="http://schemas.openxmlformats.org/officeDocument/2006/relationships/image"/><Relationship Id="rId18" Target="../media/image17.svg" Type="http://schemas.openxmlformats.org/officeDocument/2006/relationships/image"/><Relationship Id="rId19" Target="../media/image18.png" Type="http://schemas.openxmlformats.org/officeDocument/2006/relationships/image"/><Relationship Id="rId2" Target="../media/image1.jpeg" Type="http://schemas.openxmlformats.org/officeDocument/2006/relationships/image"/><Relationship Id="rId20" Target="../media/image19.svg" Type="http://schemas.openxmlformats.org/officeDocument/2006/relationships/image"/><Relationship Id="rId21" Target="../media/image20.png" Type="http://schemas.openxmlformats.org/officeDocument/2006/relationships/image"/><Relationship Id="rId22" Target="../media/image21.svg" Type="http://schemas.openxmlformats.org/officeDocument/2006/relationships/image"/><Relationship Id="rId23" Target="../media/image22.png" Type="http://schemas.openxmlformats.org/officeDocument/2006/relationships/image"/><Relationship Id="rId24" Target="../media/image23.svg" Type="http://schemas.openxmlformats.org/officeDocument/2006/relationships/image"/><Relationship Id="rId25" Target="../media/image24.png" Type="http://schemas.openxmlformats.org/officeDocument/2006/relationships/image"/><Relationship Id="rId26" Target="../media/image25.svg" Type="http://schemas.openxmlformats.org/officeDocument/2006/relationships/image"/><Relationship Id="rId27" Target="../media/image26.png" Type="http://schemas.openxmlformats.org/officeDocument/2006/relationships/image"/><Relationship Id="rId28" Target="../media/image27.svg" Type="http://schemas.openxmlformats.org/officeDocument/2006/relationships/image"/><Relationship Id="rId29" Target="../media/image28.png" Type="http://schemas.openxmlformats.org/officeDocument/2006/relationships/image"/><Relationship Id="rId3" Target="../media/image2.png" Type="http://schemas.openxmlformats.org/officeDocument/2006/relationships/image"/><Relationship Id="rId30" Target="../media/image29.svg" Type="http://schemas.openxmlformats.org/officeDocument/2006/relationships/image"/><Relationship Id="rId31" Target="../media/image30.png" Type="http://schemas.openxmlformats.org/officeDocument/2006/relationships/image"/><Relationship Id="rId32" Target="../media/image31.sv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 Id="rId6" Target="../media/image5.svg" Type="http://schemas.openxmlformats.org/officeDocument/2006/relationships/image"/><Relationship Id="rId7" Target="../media/image6.png" Type="http://schemas.openxmlformats.org/officeDocument/2006/relationships/image"/><Relationship Id="rId8" Target="../media/image7.svg" Type="http://schemas.openxmlformats.org/officeDocument/2006/relationships/image"/><Relationship Id="rId9" Target="../media/image8.png" Type="http://schemas.openxmlformats.org/officeDocument/2006/relationships/image"/></Relationships>
</file>

<file path=ppt/slides/_rels/slide3.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5.pn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42.png" Type="http://schemas.openxmlformats.org/officeDocument/2006/relationships/image"/><Relationship Id="rId8" Target="../media/image43.png" Type="http://schemas.openxmlformats.org/officeDocument/2006/relationships/image"/><Relationship Id="rId9" Target="../media/image44.svg" Type="http://schemas.openxmlformats.org/officeDocument/2006/relationships/image"/></Relationships>
</file>

<file path=ppt/slides/_rels/slide4.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49.svg" Type="http://schemas.openxmlformats.org/officeDocument/2006/relationships/image"/><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24.png" Type="http://schemas.openxmlformats.org/officeDocument/2006/relationships/image"/><Relationship Id="rId6" Target="../media/image25.svg" Type="http://schemas.openxmlformats.org/officeDocument/2006/relationships/image"/><Relationship Id="rId7" Target="../media/image46.png" Type="http://schemas.openxmlformats.org/officeDocument/2006/relationships/image"/><Relationship Id="rId8" Target="../media/image47.svg" Type="http://schemas.openxmlformats.org/officeDocument/2006/relationships/image"/><Relationship Id="rId9" Target="../media/image48.png" Type="http://schemas.openxmlformats.org/officeDocument/2006/relationships/image"/></Relationships>
</file>

<file path=ppt/slides/_rels/slide5.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55.svg" Type="http://schemas.openxmlformats.org/officeDocument/2006/relationships/image"/><Relationship Id="rId11" Target="../media/image56.png" Type="http://schemas.openxmlformats.org/officeDocument/2006/relationships/image"/><Relationship Id="rId12" Target="../media/image57.svg" Type="http://schemas.openxmlformats.org/officeDocument/2006/relationships/image"/><Relationship Id="rId13" Target="../media/image58.png" Type="http://schemas.openxmlformats.org/officeDocument/2006/relationships/image"/><Relationship Id="rId14" Target="../media/image59.svg" Type="http://schemas.openxmlformats.org/officeDocument/2006/relationships/image"/><Relationship Id="rId15" Target="../media/image60.png" Type="http://schemas.openxmlformats.org/officeDocument/2006/relationships/image"/><Relationship Id="rId16" Target="../media/image61.svg" Type="http://schemas.openxmlformats.org/officeDocument/2006/relationships/image"/><Relationship Id="rId2" Target="../media/image1.jpeg" Type="http://schemas.openxmlformats.org/officeDocument/2006/relationships/image"/><Relationship Id="rId3" Target="../media/image50.png" Type="http://schemas.openxmlformats.org/officeDocument/2006/relationships/image"/><Relationship Id="rId4" Target="../media/image51.svg" Type="http://schemas.openxmlformats.org/officeDocument/2006/relationships/image"/><Relationship Id="rId5" Target="../media/image18.png" Type="http://schemas.openxmlformats.org/officeDocument/2006/relationships/image"/><Relationship Id="rId6" Target="../media/image19.svg" Type="http://schemas.openxmlformats.org/officeDocument/2006/relationships/image"/><Relationship Id="rId7" Target="../media/image52.png" Type="http://schemas.openxmlformats.org/officeDocument/2006/relationships/image"/><Relationship Id="rId8" Target="../media/image53.svg" Type="http://schemas.openxmlformats.org/officeDocument/2006/relationships/image"/><Relationship Id="rId9" Target="../media/image54.png" Type="http://schemas.openxmlformats.org/officeDocument/2006/relationships/image"/></Relationships>
</file>

<file path=ppt/slides/_rels/slide6.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s>
</file>

<file path=ppt/slides/_rels/slide7.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32.png" Type="http://schemas.openxmlformats.org/officeDocument/2006/relationships/image"/><Relationship Id="rId4" Target="../media/image33.svg" Type="http://schemas.openxmlformats.org/officeDocument/2006/relationships/image"/><Relationship Id="rId5" Target="../media/image62.png" Type="http://schemas.openxmlformats.org/officeDocument/2006/relationships/image"/><Relationship Id="rId6" Target="../media/image63.svg" Type="http://schemas.openxmlformats.org/officeDocument/2006/relationships/image"/></Relationships>
</file>

<file path=ppt/slides/_rels/slide8.xml.rels><?xml version="1.0" encoding="UTF-8" standalone="no"?><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6.png" Type="http://schemas.openxmlformats.org/officeDocument/2006/relationships/image"/><Relationship Id="rId8" Target="../media/image67.svg" Type="http://schemas.openxmlformats.org/officeDocument/2006/relationships/image"/></Relationships>
</file>

<file path=ppt/slides/_rels/slide9.xml.rels><?xml version="1.0" encoding="UTF-8" standalone="no"?><Relationships xmlns="http://schemas.openxmlformats.org/package/2006/relationships"><Relationship Id="rId1" Target="../slideLayouts/slideLayout7.xml" Type="http://schemas.openxmlformats.org/officeDocument/2006/relationships/slideLayout"/><Relationship Id="rId10" Target="../media/image71.svg" Type="http://schemas.openxmlformats.org/officeDocument/2006/relationships/image"/><Relationship Id="rId2" Target="../media/image1.jpeg" Type="http://schemas.openxmlformats.org/officeDocument/2006/relationships/image"/><Relationship Id="rId3" Target="../media/image58.png" Type="http://schemas.openxmlformats.org/officeDocument/2006/relationships/image"/><Relationship Id="rId4" Target="../media/image59.svg" Type="http://schemas.openxmlformats.org/officeDocument/2006/relationships/image"/><Relationship Id="rId5" Target="../media/image64.png" Type="http://schemas.openxmlformats.org/officeDocument/2006/relationships/image"/><Relationship Id="rId6" Target="../media/image65.svg" Type="http://schemas.openxmlformats.org/officeDocument/2006/relationships/image"/><Relationship Id="rId7" Target="../media/image68.png" Type="http://schemas.openxmlformats.org/officeDocument/2006/relationships/image"/><Relationship Id="rId8" Target="../media/image69.svg" Type="http://schemas.openxmlformats.org/officeDocument/2006/relationships/image"/><Relationship Id="rId9" Target="../media/image70.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2514574" y="8661324"/>
            <a:ext cx="4277568" cy="2978743"/>
          </a:xfrm>
          <a:custGeom>
            <a:avLst/>
            <a:gdLst/>
            <a:ahLst/>
            <a:cxnLst/>
            <a:rect r="r" b="b" t="t" l="l"/>
            <a:pathLst>
              <a:path h="2978743" w="4277568">
                <a:moveTo>
                  <a:pt x="0" y="0"/>
                </a:moveTo>
                <a:lnTo>
                  <a:pt x="4277569" y="0"/>
                </a:lnTo>
                <a:lnTo>
                  <a:pt x="4277569" y="2978743"/>
                </a:lnTo>
                <a:lnTo>
                  <a:pt x="0" y="29787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7096905" y="3925196"/>
            <a:ext cx="2854557" cy="2956698"/>
          </a:xfrm>
          <a:custGeom>
            <a:avLst/>
            <a:gdLst/>
            <a:ahLst/>
            <a:cxnLst/>
            <a:rect r="r" b="b" t="t" l="l"/>
            <a:pathLst>
              <a:path h="2956698" w="2854557">
                <a:moveTo>
                  <a:pt x="0" y="0"/>
                </a:moveTo>
                <a:lnTo>
                  <a:pt x="2854557" y="0"/>
                </a:lnTo>
                <a:lnTo>
                  <a:pt x="2854557" y="2956698"/>
                </a:lnTo>
                <a:lnTo>
                  <a:pt x="0" y="2956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36496" y="8228619"/>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13011" y="7395331"/>
            <a:ext cx="4539051" cy="4810170"/>
          </a:xfrm>
          <a:custGeom>
            <a:avLst/>
            <a:gdLst/>
            <a:ahLst/>
            <a:cxnLst/>
            <a:rect r="r" b="b" t="t" l="l"/>
            <a:pathLst>
              <a:path h="4810170" w="4539051">
                <a:moveTo>
                  <a:pt x="0" y="0"/>
                </a:moveTo>
                <a:lnTo>
                  <a:pt x="4539051" y="0"/>
                </a:lnTo>
                <a:lnTo>
                  <a:pt x="4539051" y="4810170"/>
                </a:lnTo>
                <a:lnTo>
                  <a:pt x="0" y="48101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29695" y="4662240"/>
            <a:ext cx="2058395" cy="3339578"/>
          </a:xfrm>
          <a:custGeom>
            <a:avLst/>
            <a:gdLst/>
            <a:ahLst/>
            <a:cxnLst/>
            <a:rect r="r" b="b" t="t" l="l"/>
            <a:pathLst>
              <a:path h="3339578" w="2058395">
                <a:moveTo>
                  <a:pt x="0" y="0"/>
                </a:moveTo>
                <a:lnTo>
                  <a:pt x="2058395" y="0"/>
                </a:lnTo>
                <a:lnTo>
                  <a:pt x="2058395" y="3339578"/>
                </a:lnTo>
                <a:lnTo>
                  <a:pt x="0" y="33395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426264" y="8847163"/>
            <a:ext cx="2906489" cy="3358338"/>
          </a:xfrm>
          <a:custGeom>
            <a:avLst/>
            <a:gdLst/>
            <a:ahLst/>
            <a:cxnLst/>
            <a:rect r="r" b="b" t="t" l="l"/>
            <a:pathLst>
              <a:path h="3358338" w="2906489">
                <a:moveTo>
                  <a:pt x="0" y="0"/>
                </a:moveTo>
                <a:lnTo>
                  <a:pt x="2906488" y="0"/>
                </a:lnTo>
                <a:lnTo>
                  <a:pt x="2906488" y="3358338"/>
                </a:lnTo>
                <a:lnTo>
                  <a:pt x="0" y="33583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7096905" y="1028700"/>
            <a:ext cx="2886146" cy="2524065"/>
          </a:xfrm>
          <a:custGeom>
            <a:avLst/>
            <a:gdLst/>
            <a:ahLst/>
            <a:cxnLst/>
            <a:rect r="r" b="b" t="t" l="l"/>
            <a:pathLst>
              <a:path h="2524065" w="2886146">
                <a:moveTo>
                  <a:pt x="0" y="0"/>
                </a:moveTo>
                <a:lnTo>
                  <a:pt x="2886145" y="0"/>
                </a:lnTo>
                <a:lnTo>
                  <a:pt x="2886145" y="2524065"/>
                </a:lnTo>
                <a:lnTo>
                  <a:pt x="0" y="252406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10800000">
            <a:off x="10696671" y="9261214"/>
            <a:ext cx="5352421" cy="2530235"/>
          </a:xfrm>
          <a:custGeom>
            <a:avLst/>
            <a:gdLst/>
            <a:ahLst/>
            <a:cxnLst/>
            <a:rect r="r" b="b" t="t" l="l"/>
            <a:pathLst>
              <a:path h="2530235" w="5352421">
                <a:moveTo>
                  <a:pt x="0" y="0"/>
                </a:moveTo>
                <a:lnTo>
                  <a:pt x="5352421" y="0"/>
                </a:lnTo>
                <a:lnTo>
                  <a:pt x="5352421" y="2530235"/>
                </a:lnTo>
                <a:lnTo>
                  <a:pt x="0" y="253023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17113" y="-1667348"/>
            <a:ext cx="2477977" cy="3577131"/>
          </a:xfrm>
          <a:custGeom>
            <a:avLst/>
            <a:gdLst/>
            <a:ahLst/>
            <a:cxnLst/>
            <a:rect r="r" b="b" t="t" l="l"/>
            <a:pathLst>
              <a:path h="3577131" w="2477977">
                <a:moveTo>
                  <a:pt x="0" y="0"/>
                </a:moveTo>
                <a:lnTo>
                  <a:pt x="2477976" y="0"/>
                </a:lnTo>
                <a:lnTo>
                  <a:pt x="2477976" y="3577131"/>
                </a:lnTo>
                <a:lnTo>
                  <a:pt x="0" y="357713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2060863" y="-1667348"/>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4182716">
            <a:off x="5683694" y="-2327113"/>
            <a:ext cx="3249068" cy="4006698"/>
          </a:xfrm>
          <a:custGeom>
            <a:avLst/>
            <a:gdLst/>
            <a:ahLst/>
            <a:cxnLst/>
            <a:rect r="r" b="b" t="t" l="l"/>
            <a:pathLst>
              <a:path h="4006698" w="3249068">
                <a:moveTo>
                  <a:pt x="0" y="0"/>
                </a:moveTo>
                <a:lnTo>
                  <a:pt x="3249068" y="0"/>
                </a:lnTo>
                <a:lnTo>
                  <a:pt x="3249068" y="4006699"/>
                </a:lnTo>
                <a:lnTo>
                  <a:pt x="0" y="400669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4181395" y="-3285587"/>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5400000">
            <a:off x="10684014" y="-1843014"/>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972660" y="2160503"/>
            <a:ext cx="2001360" cy="2251018"/>
          </a:xfrm>
          <a:custGeom>
            <a:avLst/>
            <a:gdLst/>
            <a:ahLst/>
            <a:cxnLst/>
            <a:rect r="r" b="b" t="t" l="l"/>
            <a:pathLst>
              <a:path h="2251018" w="2001360">
                <a:moveTo>
                  <a:pt x="0" y="0"/>
                </a:moveTo>
                <a:lnTo>
                  <a:pt x="2001360" y="0"/>
                </a:lnTo>
                <a:lnTo>
                  <a:pt x="2001360" y="2251018"/>
                </a:lnTo>
                <a:lnTo>
                  <a:pt x="0" y="225101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3302274" y="3290019"/>
            <a:ext cx="11683452" cy="3372424"/>
          </a:xfrm>
          <a:prstGeom prst="rect">
            <a:avLst/>
          </a:prstGeom>
        </p:spPr>
        <p:txBody>
          <a:bodyPr anchor="t" rtlCol="false" tIns="0" lIns="0" bIns="0" rIns="0">
            <a:spAutoFit/>
          </a:bodyPr>
          <a:lstStyle/>
          <a:p>
            <a:pPr algn="ctr" marL="0" indent="0" lvl="0">
              <a:lnSpc>
                <a:spcPts val="12842"/>
              </a:lnSpc>
            </a:pPr>
            <a:r>
              <a:rPr lang="en-US" sz="13518" spc="-270">
                <a:solidFill>
                  <a:srgbClr val="2B2B2B"/>
                </a:solidFill>
                <a:latin typeface="Fibre"/>
              </a:rPr>
              <a:t>sistem aplikasi muhsin kids</a:t>
            </a:r>
          </a:p>
        </p:txBody>
      </p:sp>
      <p:sp>
        <p:nvSpPr>
          <p:cNvPr name="Freeform 18" id="18"/>
          <p:cNvSpPr/>
          <p:nvPr/>
        </p:nvSpPr>
        <p:spPr>
          <a:xfrm flipH="false" flipV="false" rot="0">
            <a:off x="2454932" y="3790368"/>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TextBox 19" id="19"/>
          <p:cNvSpPr txBox="true"/>
          <p:nvPr/>
        </p:nvSpPr>
        <p:spPr>
          <a:xfrm rot="0">
            <a:off x="3135209" y="6591941"/>
            <a:ext cx="12017582" cy="599314"/>
          </a:xfrm>
          <a:prstGeom prst="rect">
            <a:avLst/>
          </a:prstGeom>
        </p:spPr>
        <p:txBody>
          <a:bodyPr anchor="t" rtlCol="false" tIns="0" lIns="0" bIns="0" rIns="0">
            <a:spAutoFit/>
          </a:bodyPr>
          <a:lstStyle/>
          <a:p>
            <a:pPr algn="ctr" marL="0" indent="0" lvl="0">
              <a:lnSpc>
                <a:spcPts val="4371"/>
              </a:lnSpc>
            </a:pPr>
            <a:r>
              <a:rPr lang="en-US" sz="4700" spc="-94">
                <a:solidFill>
                  <a:srgbClr val="2B2B2B"/>
                </a:solidFill>
                <a:latin typeface="Fibre"/>
              </a:rPr>
              <a:t>muhammad hilman bin zulkifli</a:t>
            </a:r>
          </a:p>
        </p:txBody>
      </p:sp>
      <p:sp>
        <p:nvSpPr>
          <p:cNvPr name="Freeform 20" id="20"/>
          <p:cNvSpPr/>
          <p:nvPr/>
        </p:nvSpPr>
        <p:spPr>
          <a:xfrm flipH="false" flipV="false" rot="-10800000">
            <a:off x="14814655" y="3790368"/>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0">
            <a:off x="12255192" y="2726829"/>
            <a:ext cx="5415065" cy="3652708"/>
          </a:xfrm>
          <a:custGeom>
            <a:avLst/>
            <a:gdLst/>
            <a:ahLst/>
            <a:cxnLst/>
            <a:rect r="r" b="b" t="t" l="l"/>
            <a:pathLst>
              <a:path h="3652708" w="5415065">
                <a:moveTo>
                  <a:pt x="0" y="0"/>
                </a:moveTo>
                <a:lnTo>
                  <a:pt x="5415066" y="0"/>
                </a:lnTo>
                <a:lnTo>
                  <a:pt x="5415066" y="3652708"/>
                </a:lnTo>
                <a:lnTo>
                  <a:pt x="0" y="3652708"/>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397729" y="2787282"/>
            <a:ext cx="6494734" cy="3625243"/>
          </a:xfrm>
          <a:custGeom>
            <a:avLst/>
            <a:gdLst/>
            <a:ahLst/>
            <a:cxnLst/>
            <a:rect r="r" b="b" t="t" l="l"/>
            <a:pathLst>
              <a:path h="3625243" w="6494734">
                <a:moveTo>
                  <a:pt x="0" y="0"/>
                </a:moveTo>
                <a:lnTo>
                  <a:pt x="6494735" y="0"/>
                </a:lnTo>
                <a:lnTo>
                  <a:pt x="6494735" y="3625242"/>
                </a:lnTo>
                <a:lnTo>
                  <a:pt x="0" y="362524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7918594" y="6642414"/>
            <a:ext cx="4494794" cy="3187218"/>
          </a:xfrm>
          <a:custGeom>
            <a:avLst/>
            <a:gdLst/>
            <a:ahLst/>
            <a:cxnLst/>
            <a:rect r="r" b="b" t="t" l="l"/>
            <a:pathLst>
              <a:path h="3187218" w="4494794">
                <a:moveTo>
                  <a:pt x="0" y="0"/>
                </a:moveTo>
                <a:lnTo>
                  <a:pt x="4494795" y="0"/>
                </a:lnTo>
                <a:lnTo>
                  <a:pt x="4494795" y="3187218"/>
                </a:lnTo>
                <a:lnTo>
                  <a:pt x="0" y="3187218"/>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TextBox 6" id="6"/>
          <p:cNvSpPr txBox="true"/>
          <p:nvPr/>
        </p:nvSpPr>
        <p:spPr>
          <a:xfrm rot="0">
            <a:off x="1900171" y="2854252"/>
            <a:ext cx="5839893" cy="3423920"/>
          </a:xfrm>
          <a:prstGeom prst="rect">
            <a:avLst/>
          </a:prstGeom>
        </p:spPr>
        <p:txBody>
          <a:bodyPr anchor="t" rtlCol="false" tIns="0" lIns="0" bIns="0" rIns="0">
            <a:spAutoFit/>
          </a:bodyPr>
          <a:lstStyle/>
          <a:p>
            <a:pPr algn="ctr">
              <a:lnSpc>
                <a:spcPts val="3039"/>
              </a:lnSpc>
            </a:pPr>
            <a:r>
              <a:rPr lang="en-US" sz="1999">
                <a:solidFill>
                  <a:srgbClr val="303030"/>
                </a:solidFill>
                <a:latin typeface="Lazydog"/>
              </a:rPr>
              <a:t>Sistem LTTstore adalah satu sistem penjualan cenderahati yang diurusakan oleh pihak Linus Tech Tips iaitu salah sebuah saluran youtube yang terbesar di dunia di dalam industri teknologi. Di dalam sistem tersebut paparan utamanya adalah penjualan pelbagai barang cenderahati. Contohnya botol air, baju, bantal dan sebagainya</a:t>
            </a:r>
          </a:p>
        </p:txBody>
      </p:sp>
      <p:sp>
        <p:nvSpPr>
          <p:cNvPr name="TextBox 7" id="7"/>
          <p:cNvSpPr txBox="true"/>
          <p:nvPr/>
        </p:nvSpPr>
        <p:spPr>
          <a:xfrm rot="0">
            <a:off x="12435006" y="3115940"/>
            <a:ext cx="5121275" cy="3042920"/>
          </a:xfrm>
          <a:prstGeom prst="rect">
            <a:avLst/>
          </a:prstGeom>
        </p:spPr>
        <p:txBody>
          <a:bodyPr anchor="t" rtlCol="false" tIns="0" lIns="0" bIns="0" rIns="0">
            <a:spAutoFit/>
          </a:bodyPr>
          <a:lstStyle/>
          <a:p>
            <a:pPr algn="ctr">
              <a:lnSpc>
                <a:spcPts val="3039"/>
              </a:lnSpc>
            </a:pPr>
            <a:r>
              <a:rPr lang="en-US" sz="1999">
                <a:solidFill>
                  <a:srgbClr val="303030"/>
                </a:solidFill>
                <a:latin typeface="Lazydog"/>
              </a:rPr>
              <a:t>Sistem customink adalah merupakan sistem berasaskan platform aplikasi web. Ianya diasaskan oleh Marc Katz pada tahun 1999. Customink adalah salah satu sistem tempahan baju yang memberikan pelanggan kebebasan untuk mereka bentuk sendiri baju mengikut citarasa pelanggan.</a:t>
            </a:r>
          </a:p>
        </p:txBody>
      </p:sp>
      <p:sp>
        <p:nvSpPr>
          <p:cNvPr name="TextBox 8" id="8"/>
          <p:cNvSpPr txBox="true"/>
          <p:nvPr/>
        </p:nvSpPr>
        <p:spPr>
          <a:xfrm rot="0">
            <a:off x="8110930" y="6782509"/>
            <a:ext cx="4144262" cy="2731390"/>
          </a:xfrm>
          <a:prstGeom prst="rect">
            <a:avLst/>
          </a:prstGeom>
        </p:spPr>
        <p:txBody>
          <a:bodyPr anchor="t" rtlCol="false" tIns="0" lIns="0" bIns="0" rIns="0">
            <a:spAutoFit/>
          </a:bodyPr>
          <a:lstStyle/>
          <a:p>
            <a:pPr algn="ctr">
              <a:lnSpc>
                <a:spcPts val="3647"/>
              </a:lnSpc>
            </a:pPr>
            <a:r>
              <a:rPr lang="en-US" sz="2399">
                <a:solidFill>
                  <a:srgbClr val="303030"/>
                </a:solidFill>
                <a:latin typeface="Lazydog"/>
              </a:rPr>
              <a:t>Sistem uberprints merupakan sistem tempahan cenderahati yang diasaskan pada tahun 2005 dan bertapak dia Amerika Syarikat.</a:t>
            </a:r>
          </a:p>
        </p:txBody>
      </p:sp>
      <p:sp>
        <p:nvSpPr>
          <p:cNvPr name="TextBox 9" id="9"/>
          <p:cNvSpPr txBox="true"/>
          <p:nvPr/>
        </p:nvSpPr>
        <p:spPr>
          <a:xfrm rot="0">
            <a:off x="2888701" y="1999722"/>
            <a:ext cx="3862834" cy="651510"/>
          </a:xfrm>
          <a:prstGeom prst="rect">
            <a:avLst/>
          </a:prstGeom>
        </p:spPr>
        <p:txBody>
          <a:bodyPr anchor="t" rtlCol="false" tIns="0" lIns="0" bIns="0" rIns="0">
            <a:spAutoFit/>
          </a:bodyPr>
          <a:lstStyle/>
          <a:p>
            <a:pPr algn="ctr" marL="0" indent="0" lvl="1">
              <a:lnSpc>
                <a:spcPts val="4935"/>
              </a:lnSpc>
            </a:pPr>
            <a:r>
              <a:rPr lang="en-US" sz="4700" spc="-94">
                <a:solidFill>
                  <a:srgbClr val="2B2B2B"/>
                </a:solidFill>
                <a:latin typeface="Fibre"/>
              </a:rPr>
              <a:t>lttSTORE</a:t>
            </a:r>
          </a:p>
        </p:txBody>
      </p:sp>
      <p:sp>
        <p:nvSpPr>
          <p:cNvPr name="Freeform 10" id="10"/>
          <p:cNvSpPr/>
          <p:nvPr/>
        </p:nvSpPr>
        <p:spPr>
          <a:xfrm flipH="false" flipV="false" rot="4182716">
            <a:off x="8570472" y="-2234255"/>
            <a:ext cx="2943750" cy="3630186"/>
          </a:xfrm>
          <a:custGeom>
            <a:avLst/>
            <a:gdLst/>
            <a:ahLst/>
            <a:cxnLst/>
            <a:rect r="r" b="b" t="t" l="l"/>
            <a:pathLst>
              <a:path h="3630186" w="2943750">
                <a:moveTo>
                  <a:pt x="0" y="0"/>
                </a:moveTo>
                <a:lnTo>
                  <a:pt x="2943751" y="0"/>
                </a:lnTo>
                <a:lnTo>
                  <a:pt x="2943751" y="3630186"/>
                </a:lnTo>
                <a:lnTo>
                  <a:pt x="0" y="3630186"/>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11" id="11"/>
          <p:cNvSpPr txBox="true"/>
          <p:nvPr/>
        </p:nvSpPr>
        <p:spPr>
          <a:xfrm rot="0">
            <a:off x="4141314" y="631005"/>
            <a:ext cx="10005371" cy="883560"/>
          </a:xfrm>
          <a:prstGeom prst="rect">
            <a:avLst/>
          </a:prstGeom>
        </p:spPr>
        <p:txBody>
          <a:bodyPr anchor="t" rtlCol="false" tIns="0" lIns="0" bIns="0" rIns="0">
            <a:spAutoFit/>
          </a:bodyPr>
          <a:lstStyle/>
          <a:p>
            <a:pPr algn="ctr">
              <a:lnSpc>
                <a:spcPts val="6528"/>
              </a:lnSpc>
            </a:pPr>
            <a:r>
              <a:rPr lang="en-US" sz="6800">
                <a:solidFill>
                  <a:srgbClr val="303030"/>
                </a:solidFill>
                <a:latin typeface="Fibre"/>
              </a:rPr>
              <a:t>perbandingan antara sistem</a:t>
            </a:r>
          </a:p>
        </p:txBody>
      </p:sp>
      <p:sp>
        <p:nvSpPr>
          <p:cNvPr name="Freeform 12" id="12"/>
          <p:cNvSpPr/>
          <p:nvPr/>
        </p:nvSpPr>
        <p:spPr>
          <a:xfrm flipH="false" flipV="false" rot="0">
            <a:off x="17459133" y="5801884"/>
            <a:ext cx="2262958" cy="3726427"/>
          </a:xfrm>
          <a:custGeom>
            <a:avLst/>
            <a:gdLst/>
            <a:ahLst/>
            <a:cxnLst/>
            <a:rect r="r" b="b" t="t" l="l"/>
            <a:pathLst>
              <a:path h="3726427" w="2262958">
                <a:moveTo>
                  <a:pt x="0" y="0"/>
                </a:moveTo>
                <a:lnTo>
                  <a:pt x="2262958" y="0"/>
                </a:lnTo>
                <a:lnTo>
                  <a:pt x="2262958" y="3726428"/>
                </a:lnTo>
                <a:lnTo>
                  <a:pt x="0" y="372642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13" id="13"/>
          <p:cNvSpPr/>
          <p:nvPr/>
        </p:nvSpPr>
        <p:spPr>
          <a:xfrm flipH="false" flipV="false" rot="1737559">
            <a:off x="6016825" y="8980873"/>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14" id="14"/>
          <p:cNvSpPr/>
          <p:nvPr/>
        </p:nvSpPr>
        <p:spPr>
          <a:xfrm flipH="false" flipV="false" rot="0">
            <a:off x="-2085825" y="1189741"/>
            <a:ext cx="2781341" cy="2859323"/>
          </a:xfrm>
          <a:custGeom>
            <a:avLst/>
            <a:gdLst/>
            <a:ahLst/>
            <a:cxnLst/>
            <a:rect r="r" b="b" t="t" l="l"/>
            <a:pathLst>
              <a:path h="2859323" w="2781341">
                <a:moveTo>
                  <a:pt x="0" y="0"/>
                </a:moveTo>
                <a:lnTo>
                  <a:pt x="2781342" y="0"/>
                </a:lnTo>
                <a:lnTo>
                  <a:pt x="2781342" y="2859323"/>
                </a:lnTo>
                <a:lnTo>
                  <a:pt x="0" y="28593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5" id="15"/>
          <p:cNvSpPr txBox="true"/>
          <p:nvPr/>
        </p:nvSpPr>
        <p:spPr>
          <a:xfrm rot="0">
            <a:off x="13064227" y="1999722"/>
            <a:ext cx="3862834" cy="651510"/>
          </a:xfrm>
          <a:prstGeom prst="rect">
            <a:avLst/>
          </a:prstGeom>
        </p:spPr>
        <p:txBody>
          <a:bodyPr anchor="t" rtlCol="false" tIns="0" lIns="0" bIns="0" rIns="0">
            <a:spAutoFit/>
          </a:bodyPr>
          <a:lstStyle/>
          <a:p>
            <a:pPr algn="ctr" marL="0" indent="0" lvl="1">
              <a:lnSpc>
                <a:spcPts val="4935"/>
              </a:lnSpc>
            </a:pPr>
            <a:r>
              <a:rPr lang="en-US" sz="4700" spc="-94">
                <a:solidFill>
                  <a:srgbClr val="2B2B2B"/>
                </a:solidFill>
                <a:latin typeface="Fibre"/>
              </a:rPr>
              <a:t>CUSTOMINK</a:t>
            </a:r>
          </a:p>
        </p:txBody>
      </p:sp>
      <p:sp>
        <p:nvSpPr>
          <p:cNvPr name="TextBox 16" id="16"/>
          <p:cNvSpPr txBox="true"/>
          <p:nvPr/>
        </p:nvSpPr>
        <p:spPr>
          <a:xfrm rot="0">
            <a:off x="8110930" y="5761014"/>
            <a:ext cx="3862834" cy="651510"/>
          </a:xfrm>
          <a:prstGeom prst="rect">
            <a:avLst/>
          </a:prstGeom>
        </p:spPr>
        <p:txBody>
          <a:bodyPr anchor="t" rtlCol="false" tIns="0" lIns="0" bIns="0" rIns="0">
            <a:spAutoFit/>
          </a:bodyPr>
          <a:lstStyle/>
          <a:p>
            <a:pPr algn="ctr" marL="0" indent="0" lvl="1">
              <a:lnSpc>
                <a:spcPts val="4935"/>
              </a:lnSpc>
            </a:pPr>
            <a:r>
              <a:rPr lang="en-US" sz="4700" spc="-94">
                <a:solidFill>
                  <a:srgbClr val="2B2B2B"/>
                </a:solidFill>
                <a:latin typeface="Fibre"/>
              </a:rPr>
              <a:t>UBERPRINTS</a:t>
            </a:r>
          </a:p>
        </p:txBody>
      </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2318674"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true" flipV="false" rot="0">
            <a:off x="-1328922" y="8100335"/>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7259300" y="698230"/>
            <a:ext cx="3198742" cy="2797445"/>
          </a:xfrm>
          <a:custGeom>
            <a:avLst/>
            <a:gdLst/>
            <a:ahLst/>
            <a:cxnLst/>
            <a:rect r="r" b="b" t="t" l="l"/>
            <a:pathLst>
              <a:path h="2797445" w="3198742">
                <a:moveTo>
                  <a:pt x="0" y="0"/>
                </a:moveTo>
                <a:lnTo>
                  <a:pt x="3198742" y="0"/>
                </a:lnTo>
                <a:lnTo>
                  <a:pt x="3198742" y="2797445"/>
                </a:lnTo>
                <a:lnTo>
                  <a:pt x="0" y="27974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5400000">
            <a:off x="15561337" y="-1937162"/>
            <a:ext cx="2491650" cy="4103017"/>
          </a:xfrm>
          <a:custGeom>
            <a:avLst/>
            <a:gdLst/>
            <a:ahLst/>
            <a:cxnLst/>
            <a:rect r="r" b="b" t="t" l="l"/>
            <a:pathLst>
              <a:path h="4103017" w="2491650">
                <a:moveTo>
                  <a:pt x="0" y="0"/>
                </a:moveTo>
                <a:lnTo>
                  <a:pt x="2491650" y="0"/>
                </a:lnTo>
                <a:lnTo>
                  <a:pt x="2491650" y="4103017"/>
                </a:lnTo>
                <a:lnTo>
                  <a:pt x="0" y="41030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AutoShape 7" id="7"/>
          <p:cNvSpPr/>
          <p:nvPr/>
        </p:nvSpPr>
        <p:spPr>
          <a:xfrm rot="0">
            <a:off x="5036884" y="1604428"/>
            <a:ext cx="2670668" cy="9017426"/>
          </a:xfrm>
          <a:prstGeom prst="rect">
            <a:avLst/>
          </a:prstGeom>
          <a:solidFill>
            <a:srgbClr val="13538A"/>
          </a:solidFill>
        </p:spPr>
      </p:sp>
      <p:sp>
        <p:nvSpPr>
          <p:cNvPr name="AutoShape 8" id="8"/>
          <p:cNvSpPr/>
          <p:nvPr/>
        </p:nvSpPr>
        <p:spPr>
          <a:xfrm rot="0">
            <a:off x="7898052" y="1604428"/>
            <a:ext cx="2670668" cy="8854818"/>
          </a:xfrm>
          <a:prstGeom prst="rect">
            <a:avLst/>
          </a:prstGeom>
          <a:solidFill>
            <a:srgbClr val="2C92D5"/>
          </a:solidFill>
        </p:spPr>
      </p:sp>
      <p:sp>
        <p:nvSpPr>
          <p:cNvPr name="AutoShape 9" id="9"/>
          <p:cNvSpPr/>
          <p:nvPr/>
        </p:nvSpPr>
        <p:spPr>
          <a:xfrm rot="0">
            <a:off x="10759220" y="1604428"/>
            <a:ext cx="2670668" cy="8854818"/>
          </a:xfrm>
          <a:prstGeom prst="rect">
            <a:avLst/>
          </a:prstGeom>
          <a:solidFill>
            <a:srgbClr val="37C9EF"/>
          </a:solidFill>
        </p:spPr>
      </p:sp>
      <p:sp>
        <p:nvSpPr>
          <p:cNvPr name="AutoShape 10" id="10"/>
          <p:cNvSpPr/>
          <p:nvPr/>
        </p:nvSpPr>
        <p:spPr>
          <a:xfrm rot="0">
            <a:off x="13620389" y="1604428"/>
            <a:ext cx="2670668" cy="8682572"/>
          </a:xfrm>
          <a:prstGeom prst="rect">
            <a:avLst/>
          </a:prstGeom>
          <a:solidFill>
            <a:srgbClr val="3EDAD8"/>
          </a:solidFill>
        </p:spPr>
      </p:sp>
      <p:sp>
        <p:nvSpPr>
          <p:cNvPr name="TextBox 11" id="11"/>
          <p:cNvSpPr txBox="true"/>
          <p:nvPr/>
        </p:nvSpPr>
        <p:spPr>
          <a:xfrm rot="0">
            <a:off x="5227384" y="1964544"/>
            <a:ext cx="2289668" cy="361950"/>
          </a:xfrm>
          <a:prstGeom prst="rect">
            <a:avLst/>
          </a:prstGeom>
        </p:spPr>
        <p:txBody>
          <a:bodyPr anchor="t" rtlCol="false" tIns="0" lIns="0" bIns="0" rIns="0">
            <a:spAutoFit/>
          </a:bodyPr>
          <a:lstStyle/>
          <a:p>
            <a:pPr algn="ctr">
              <a:lnSpc>
                <a:spcPts val="2879"/>
              </a:lnSpc>
            </a:pPr>
            <a:r>
              <a:rPr lang="en-US" sz="2400" spc="240">
                <a:solidFill>
                  <a:srgbClr val="FFFFFF"/>
                </a:solidFill>
                <a:latin typeface="Aileron Bold"/>
              </a:rPr>
              <a:t>LTTSTORE</a:t>
            </a:r>
          </a:p>
        </p:txBody>
      </p:sp>
      <p:sp>
        <p:nvSpPr>
          <p:cNvPr name="TextBox 12" id="12"/>
          <p:cNvSpPr txBox="true"/>
          <p:nvPr/>
        </p:nvSpPr>
        <p:spPr>
          <a:xfrm rot="0">
            <a:off x="8088552" y="1964544"/>
            <a:ext cx="2289668" cy="361950"/>
          </a:xfrm>
          <a:prstGeom prst="rect">
            <a:avLst/>
          </a:prstGeom>
        </p:spPr>
        <p:txBody>
          <a:bodyPr anchor="t" rtlCol="false" tIns="0" lIns="0" bIns="0" rIns="0">
            <a:spAutoFit/>
          </a:bodyPr>
          <a:lstStyle/>
          <a:p>
            <a:pPr algn="ctr">
              <a:lnSpc>
                <a:spcPts val="2879"/>
              </a:lnSpc>
            </a:pPr>
            <a:r>
              <a:rPr lang="en-US" sz="2400" spc="240">
                <a:solidFill>
                  <a:srgbClr val="FFFFFF"/>
                </a:solidFill>
                <a:latin typeface="Aileron Bold"/>
              </a:rPr>
              <a:t>CUSTOMINK</a:t>
            </a:r>
          </a:p>
        </p:txBody>
      </p:sp>
      <p:sp>
        <p:nvSpPr>
          <p:cNvPr name="TextBox 13" id="13"/>
          <p:cNvSpPr txBox="true"/>
          <p:nvPr/>
        </p:nvSpPr>
        <p:spPr>
          <a:xfrm rot="0">
            <a:off x="10949720" y="1964544"/>
            <a:ext cx="2289668" cy="361950"/>
          </a:xfrm>
          <a:prstGeom prst="rect">
            <a:avLst/>
          </a:prstGeom>
        </p:spPr>
        <p:txBody>
          <a:bodyPr anchor="t" rtlCol="false" tIns="0" lIns="0" bIns="0" rIns="0">
            <a:spAutoFit/>
          </a:bodyPr>
          <a:lstStyle/>
          <a:p>
            <a:pPr algn="ctr">
              <a:lnSpc>
                <a:spcPts val="2879"/>
              </a:lnSpc>
            </a:pPr>
            <a:r>
              <a:rPr lang="en-US" sz="2400" spc="240">
                <a:solidFill>
                  <a:srgbClr val="FFFFFF"/>
                </a:solidFill>
                <a:latin typeface="Aileron Bold"/>
              </a:rPr>
              <a:t>UBERPRINTS</a:t>
            </a:r>
          </a:p>
        </p:txBody>
      </p:sp>
      <p:sp>
        <p:nvSpPr>
          <p:cNvPr name="TextBox 14" id="14"/>
          <p:cNvSpPr txBox="true"/>
          <p:nvPr/>
        </p:nvSpPr>
        <p:spPr>
          <a:xfrm rot="0">
            <a:off x="13810889" y="1783569"/>
            <a:ext cx="2289668" cy="723900"/>
          </a:xfrm>
          <a:prstGeom prst="rect">
            <a:avLst/>
          </a:prstGeom>
        </p:spPr>
        <p:txBody>
          <a:bodyPr anchor="t" rtlCol="false" tIns="0" lIns="0" bIns="0" rIns="0">
            <a:spAutoFit/>
          </a:bodyPr>
          <a:lstStyle/>
          <a:p>
            <a:pPr algn="ctr">
              <a:lnSpc>
                <a:spcPts val="2879"/>
              </a:lnSpc>
            </a:pPr>
            <a:r>
              <a:rPr lang="en-US" sz="2400" spc="240">
                <a:solidFill>
                  <a:srgbClr val="FFFFFF"/>
                </a:solidFill>
                <a:latin typeface="Aileron Bold"/>
              </a:rPr>
              <a:t>SISTEM CADANGAN</a:t>
            </a:r>
          </a:p>
        </p:txBody>
      </p:sp>
      <p:sp>
        <p:nvSpPr>
          <p:cNvPr name="TextBox 15" id="15"/>
          <p:cNvSpPr txBox="true"/>
          <p:nvPr/>
        </p:nvSpPr>
        <p:spPr>
          <a:xfrm rot="0">
            <a:off x="4096720" y="445770"/>
            <a:ext cx="10094560" cy="582930"/>
          </a:xfrm>
          <a:prstGeom prst="rect">
            <a:avLst/>
          </a:prstGeom>
        </p:spPr>
        <p:txBody>
          <a:bodyPr anchor="t" rtlCol="false" tIns="0" lIns="0" bIns="0" rIns="0">
            <a:spAutoFit/>
          </a:bodyPr>
          <a:lstStyle/>
          <a:p>
            <a:pPr algn="ctr">
              <a:lnSpc>
                <a:spcPts val="4680"/>
              </a:lnSpc>
            </a:pPr>
            <a:r>
              <a:rPr lang="en-US" sz="3600" spc="107">
                <a:solidFill>
                  <a:srgbClr val="303030"/>
                </a:solidFill>
                <a:latin typeface="Aileron Heavy"/>
              </a:rPr>
              <a:t>JADUAL PERBANDINGAN</a:t>
            </a:r>
          </a:p>
        </p:txBody>
      </p:sp>
      <p:sp>
        <p:nvSpPr>
          <p:cNvPr name="Freeform 16" id="16"/>
          <p:cNvSpPr/>
          <p:nvPr/>
        </p:nvSpPr>
        <p:spPr>
          <a:xfrm flipH="false" flipV="false" rot="0">
            <a:off x="14674369" y="5723941"/>
            <a:ext cx="562707" cy="443545"/>
          </a:xfrm>
          <a:custGeom>
            <a:avLst/>
            <a:gdLst/>
            <a:ahLst/>
            <a:cxnLst/>
            <a:rect r="r" b="b" t="t" l="l"/>
            <a:pathLst>
              <a:path h="443545" w="562707">
                <a:moveTo>
                  <a:pt x="0" y="0"/>
                </a:moveTo>
                <a:lnTo>
                  <a:pt x="562707" y="0"/>
                </a:lnTo>
                <a:lnTo>
                  <a:pt x="562707" y="443546"/>
                </a:lnTo>
                <a:lnTo>
                  <a:pt x="0" y="4435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7" id="17"/>
          <p:cNvSpPr/>
          <p:nvPr/>
        </p:nvSpPr>
        <p:spPr>
          <a:xfrm flipH="false" flipV="false" rot="0">
            <a:off x="8952033" y="2772390"/>
            <a:ext cx="562707" cy="443545"/>
          </a:xfrm>
          <a:custGeom>
            <a:avLst/>
            <a:gdLst/>
            <a:ahLst/>
            <a:cxnLst/>
            <a:rect r="r" b="b" t="t" l="l"/>
            <a:pathLst>
              <a:path h="443545" w="562707">
                <a:moveTo>
                  <a:pt x="0" y="0"/>
                </a:moveTo>
                <a:lnTo>
                  <a:pt x="562707" y="0"/>
                </a:lnTo>
                <a:lnTo>
                  <a:pt x="562707"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18" id="18"/>
          <p:cNvSpPr/>
          <p:nvPr/>
        </p:nvSpPr>
        <p:spPr>
          <a:xfrm flipH="false" flipV="false" rot="0">
            <a:off x="6193456" y="3705023"/>
            <a:ext cx="357525" cy="357525"/>
          </a:xfrm>
          <a:custGeom>
            <a:avLst/>
            <a:gdLst/>
            <a:ahLst/>
            <a:cxnLst/>
            <a:rect r="r" b="b" t="t" l="l"/>
            <a:pathLst>
              <a:path h="357525" w="357525">
                <a:moveTo>
                  <a:pt x="0" y="0"/>
                </a:moveTo>
                <a:lnTo>
                  <a:pt x="357525" y="0"/>
                </a:lnTo>
                <a:lnTo>
                  <a:pt x="357525" y="357525"/>
                </a:lnTo>
                <a:lnTo>
                  <a:pt x="0" y="357525"/>
                </a:lnTo>
                <a:lnTo>
                  <a:pt x="0" y="0"/>
                </a:lnTo>
                <a:close/>
              </a:path>
            </a:pathLst>
          </a:custGeom>
          <a:blipFill>
            <a:blip r:embed="rId13">
              <a:alphaModFix amt="80000"/>
              <a:extLst>
                <a:ext uri="{96DAC541-7B7A-43D3-8B79-37D633B846F1}">
                  <asvg:svgBlip xmlns:asvg="http://schemas.microsoft.com/office/drawing/2016/SVG/main" r:embed="rId14"/>
                </a:ext>
              </a:extLst>
            </a:blip>
            <a:stretch>
              <a:fillRect l="0" t="0" r="0" b="0"/>
            </a:stretch>
          </a:blipFill>
        </p:spPr>
      </p:sp>
      <p:sp>
        <p:nvSpPr>
          <p:cNvPr name="Freeform 19" id="19"/>
          <p:cNvSpPr/>
          <p:nvPr/>
        </p:nvSpPr>
        <p:spPr>
          <a:xfrm flipH="false" flipV="false" rot="0">
            <a:off x="6193456" y="4803265"/>
            <a:ext cx="357525" cy="357525"/>
          </a:xfrm>
          <a:custGeom>
            <a:avLst/>
            <a:gdLst/>
            <a:ahLst/>
            <a:cxnLst/>
            <a:rect r="r" b="b" t="t" l="l"/>
            <a:pathLst>
              <a:path h="357525" w="357525">
                <a:moveTo>
                  <a:pt x="0" y="0"/>
                </a:moveTo>
                <a:lnTo>
                  <a:pt x="357525" y="0"/>
                </a:lnTo>
                <a:lnTo>
                  <a:pt x="357525" y="357525"/>
                </a:lnTo>
                <a:lnTo>
                  <a:pt x="0" y="357525"/>
                </a:lnTo>
                <a:lnTo>
                  <a:pt x="0" y="0"/>
                </a:lnTo>
                <a:close/>
              </a:path>
            </a:pathLst>
          </a:custGeom>
          <a:blipFill>
            <a:blip r:embed="rId13">
              <a:alphaModFix amt="80000"/>
              <a:extLst>
                <a:ext uri="{96DAC541-7B7A-43D3-8B79-37D633B846F1}">
                  <asvg:svgBlip xmlns:asvg="http://schemas.microsoft.com/office/drawing/2016/SVG/main" r:embed="rId14"/>
                </a:ext>
              </a:extLst>
            </a:blip>
            <a:stretch>
              <a:fillRect l="0" t="0" r="0" b="0"/>
            </a:stretch>
          </a:blipFill>
        </p:spPr>
      </p:sp>
      <p:sp>
        <p:nvSpPr>
          <p:cNvPr name="TextBox 20" id="20"/>
          <p:cNvSpPr txBox="true"/>
          <p:nvPr/>
        </p:nvSpPr>
        <p:spPr>
          <a:xfrm rot="0">
            <a:off x="1996943" y="2808107"/>
            <a:ext cx="2566988" cy="353060"/>
          </a:xfrm>
          <a:prstGeom prst="rect">
            <a:avLst/>
          </a:prstGeom>
        </p:spPr>
        <p:txBody>
          <a:bodyPr anchor="t" rtlCol="false" tIns="0" lIns="0" bIns="0" rIns="0">
            <a:spAutoFit/>
          </a:bodyPr>
          <a:lstStyle/>
          <a:p>
            <a:pPr algn="r">
              <a:lnSpc>
                <a:spcPts val="2860"/>
              </a:lnSpc>
            </a:pPr>
            <a:r>
              <a:rPr lang="en-US" sz="2200" spc="109">
                <a:solidFill>
                  <a:srgbClr val="191919"/>
                </a:solidFill>
                <a:latin typeface="Aileron"/>
              </a:rPr>
              <a:t>Log Masuk</a:t>
            </a:r>
          </a:p>
        </p:txBody>
      </p:sp>
      <p:sp>
        <p:nvSpPr>
          <p:cNvPr name="TextBox 21" id="21"/>
          <p:cNvSpPr txBox="true"/>
          <p:nvPr/>
        </p:nvSpPr>
        <p:spPr>
          <a:xfrm rot="0">
            <a:off x="1996943" y="3709488"/>
            <a:ext cx="2566988" cy="353060"/>
          </a:xfrm>
          <a:prstGeom prst="rect">
            <a:avLst/>
          </a:prstGeom>
        </p:spPr>
        <p:txBody>
          <a:bodyPr anchor="t" rtlCol="false" tIns="0" lIns="0" bIns="0" rIns="0">
            <a:spAutoFit/>
          </a:bodyPr>
          <a:lstStyle/>
          <a:p>
            <a:pPr algn="r">
              <a:lnSpc>
                <a:spcPts val="2860"/>
              </a:lnSpc>
            </a:pPr>
            <a:r>
              <a:rPr lang="en-US" sz="2200" spc="109">
                <a:solidFill>
                  <a:srgbClr val="191919"/>
                </a:solidFill>
                <a:latin typeface="Aileron"/>
              </a:rPr>
              <a:t>Pembelian</a:t>
            </a:r>
          </a:p>
        </p:txBody>
      </p:sp>
      <p:sp>
        <p:nvSpPr>
          <p:cNvPr name="TextBox 22" id="22"/>
          <p:cNvSpPr txBox="true"/>
          <p:nvPr/>
        </p:nvSpPr>
        <p:spPr>
          <a:xfrm rot="0">
            <a:off x="1996943" y="4614998"/>
            <a:ext cx="2566988" cy="715010"/>
          </a:xfrm>
          <a:prstGeom prst="rect">
            <a:avLst/>
          </a:prstGeom>
        </p:spPr>
        <p:txBody>
          <a:bodyPr anchor="t" rtlCol="false" tIns="0" lIns="0" bIns="0" rIns="0">
            <a:spAutoFit/>
          </a:bodyPr>
          <a:lstStyle/>
          <a:p>
            <a:pPr algn="r">
              <a:lnSpc>
                <a:spcPts val="2860"/>
              </a:lnSpc>
            </a:pPr>
            <a:r>
              <a:rPr lang="en-US" sz="2200" spc="109">
                <a:solidFill>
                  <a:srgbClr val="191919"/>
                </a:solidFill>
                <a:latin typeface="Aileron"/>
              </a:rPr>
              <a:t>Rekabentuk  Cenderahati</a:t>
            </a:r>
          </a:p>
        </p:txBody>
      </p:sp>
      <p:sp>
        <p:nvSpPr>
          <p:cNvPr name="TextBox 23" id="23"/>
          <p:cNvSpPr txBox="true"/>
          <p:nvPr/>
        </p:nvSpPr>
        <p:spPr>
          <a:xfrm rot="0">
            <a:off x="1996943" y="5857332"/>
            <a:ext cx="2566988" cy="353060"/>
          </a:xfrm>
          <a:prstGeom prst="rect">
            <a:avLst/>
          </a:prstGeom>
        </p:spPr>
        <p:txBody>
          <a:bodyPr anchor="t" rtlCol="false" tIns="0" lIns="0" bIns="0" rIns="0">
            <a:spAutoFit/>
          </a:bodyPr>
          <a:lstStyle/>
          <a:p>
            <a:pPr algn="r">
              <a:lnSpc>
                <a:spcPts val="2860"/>
              </a:lnSpc>
            </a:pPr>
            <a:r>
              <a:rPr lang="en-US" sz="2200" spc="109">
                <a:solidFill>
                  <a:srgbClr val="191919"/>
                </a:solidFill>
                <a:latin typeface="Aileron"/>
              </a:rPr>
              <a:t>Previu</a:t>
            </a:r>
          </a:p>
        </p:txBody>
      </p:sp>
      <p:sp>
        <p:nvSpPr>
          <p:cNvPr name="TextBox 24" id="24"/>
          <p:cNvSpPr txBox="true"/>
          <p:nvPr/>
        </p:nvSpPr>
        <p:spPr>
          <a:xfrm rot="0">
            <a:off x="1996943" y="6762842"/>
            <a:ext cx="2566988" cy="715010"/>
          </a:xfrm>
          <a:prstGeom prst="rect">
            <a:avLst/>
          </a:prstGeom>
        </p:spPr>
        <p:txBody>
          <a:bodyPr anchor="t" rtlCol="false" tIns="0" lIns="0" bIns="0" rIns="0">
            <a:spAutoFit/>
          </a:bodyPr>
          <a:lstStyle/>
          <a:p>
            <a:pPr algn="r">
              <a:lnSpc>
                <a:spcPts val="2860"/>
              </a:lnSpc>
            </a:pPr>
            <a:r>
              <a:rPr lang="en-US" sz="2200" spc="109">
                <a:solidFill>
                  <a:srgbClr val="191919"/>
                </a:solidFill>
                <a:latin typeface="Aileron"/>
              </a:rPr>
              <a:t>Pengurusan Pembayaran</a:t>
            </a:r>
          </a:p>
        </p:txBody>
      </p:sp>
      <p:sp>
        <p:nvSpPr>
          <p:cNvPr name="TextBox 25" id="25"/>
          <p:cNvSpPr txBox="true"/>
          <p:nvPr/>
        </p:nvSpPr>
        <p:spPr>
          <a:xfrm rot="0">
            <a:off x="1996943" y="8030302"/>
            <a:ext cx="2566988" cy="715010"/>
          </a:xfrm>
          <a:prstGeom prst="rect">
            <a:avLst/>
          </a:prstGeom>
        </p:spPr>
        <p:txBody>
          <a:bodyPr anchor="t" rtlCol="false" tIns="0" lIns="0" bIns="0" rIns="0">
            <a:spAutoFit/>
          </a:bodyPr>
          <a:lstStyle/>
          <a:p>
            <a:pPr algn="r">
              <a:lnSpc>
                <a:spcPts val="2860"/>
              </a:lnSpc>
            </a:pPr>
            <a:r>
              <a:rPr lang="en-US" sz="2200" spc="109">
                <a:solidFill>
                  <a:srgbClr val="191919"/>
                </a:solidFill>
                <a:latin typeface="Aileron"/>
              </a:rPr>
              <a:t>Pengurusan Penghantaran</a:t>
            </a:r>
          </a:p>
        </p:txBody>
      </p:sp>
      <p:sp>
        <p:nvSpPr>
          <p:cNvPr name="TextBox 26" id="26"/>
          <p:cNvSpPr txBox="true"/>
          <p:nvPr/>
        </p:nvSpPr>
        <p:spPr>
          <a:xfrm rot="0">
            <a:off x="1996943" y="9297762"/>
            <a:ext cx="2566988" cy="715010"/>
          </a:xfrm>
          <a:prstGeom prst="rect">
            <a:avLst/>
          </a:prstGeom>
        </p:spPr>
        <p:txBody>
          <a:bodyPr anchor="t" rtlCol="false" tIns="0" lIns="0" bIns="0" rIns="0">
            <a:spAutoFit/>
          </a:bodyPr>
          <a:lstStyle/>
          <a:p>
            <a:pPr algn="r">
              <a:lnSpc>
                <a:spcPts val="2860"/>
              </a:lnSpc>
            </a:pPr>
            <a:r>
              <a:rPr lang="en-US" sz="2200" spc="109">
                <a:solidFill>
                  <a:srgbClr val="191919"/>
                </a:solidFill>
                <a:latin typeface="Aileron"/>
              </a:rPr>
              <a:t>Pengurusan Inventori</a:t>
            </a:r>
          </a:p>
        </p:txBody>
      </p:sp>
      <p:sp>
        <p:nvSpPr>
          <p:cNvPr name="Freeform 27" id="27"/>
          <p:cNvSpPr/>
          <p:nvPr/>
        </p:nvSpPr>
        <p:spPr>
          <a:xfrm flipH="false" flipV="false" rot="0">
            <a:off x="6090865" y="2772390"/>
            <a:ext cx="562707" cy="443545"/>
          </a:xfrm>
          <a:custGeom>
            <a:avLst/>
            <a:gdLst/>
            <a:ahLst/>
            <a:cxnLst/>
            <a:rect r="r" b="b" t="t" l="l"/>
            <a:pathLst>
              <a:path h="443545" w="562707">
                <a:moveTo>
                  <a:pt x="0" y="0"/>
                </a:moveTo>
                <a:lnTo>
                  <a:pt x="562706" y="0"/>
                </a:lnTo>
                <a:lnTo>
                  <a:pt x="562706"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8" id="28"/>
          <p:cNvSpPr/>
          <p:nvPr/>
        </p:nvSpPr>
        <p:spPr>
          <a:xfrm flipH="false" flipV="false" rot="0">
            <a:off x="11813201" y="2772390"/>
            <a:ext cx="562707" cy="443545"/>
          </a:xfrm>
          <a:custGeom>
            <a:avLst/>
            <a:gdLst/>
            <a:ahLst/>
            <a:cxnLst/>
            <a:rect r="r" b="b" t="t" l="l"/>
            <a:pathLst>
              <a:path h="443545" w="562707">
                <a:moveTo>
                  <a:pt x="0" y="0"/>
                </a:moveTo>
                <a:lnTo>
                  <a:pt x="562707" y="0"/>
                </a:lnTo>
                <a:lnTo>
                  <a:pt x="562707"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29" id="29"/>
          <p:cNvSpPr/>
          <p:nvPr/>
        </p:nvSpPr>
        <p:spPr>
          <a:xfrm flipH="false" flipV="false" rot="0">
            <a:off x="14674369" y="2772390"/>
            <a:ext cx="562707" cy="443545"/>
          </a:xfrm>
          <a:custGeom>
            <a:avLst/>
            <a:gdLst/>
            <a:ahLst/>
            <a:cxnLst/>
            <a:rect r="r" b="b" t="t" l="l"/>
            <a:pathLst>
              <a:path h="443545" w="562707">
                <a:moveTo>
                  <a:pt x="0" y="0"/>
                </a:moveTo>
                <a:lnTo>
                  <a:pt x="562707" y="0"/>
                </a:lnTo>
                <a:lnTo>
                  <a:pt x="562707"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0" id="30"/>
          <p:cNvSpPr/>
          <p:nvPr/>
        </p:nvSpPr>
        <p:spPr>
          <a:xfrm flipH="false" flipV="false" rot="0">
            <a:off x="8952033" y="3586241"/>
            <a:ext cx="562707" cy="443545"/>
          </a:xfrm>
          <a:custGeom>
            <a:avLst/>
            <a:gdLst/>
            <a:ahLst/>
            <a:cxnLst/>
            <a:rect r="r" b="b" t="t" l="l"/>
            <a:pathLst>
              <a:path h="443545" w="562707">
                <a:moveTo>
                  <a:pt x="0" y="0"/>
                </a:moveTo>
                <a:lnTo>
                  <a:pt x="562707" y="0"/>
                </a:lnTo>
                <a:lnTo>
                  <a:pt x="562707" y="443546"/>
                </a:lnTo>
                <a:lnTo>
                  <a:pt x="0" y="4435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1" id="31"/>
          <p:cNvSpPr/>
          <p:nvPr/>
        </p:nvSpPr>
        <p:spPr>
          <a:xfrm flipH="false" flipV="false" rot="0">
            <a:off x="11813201" y="3506765"/>
            <a:ext cx="562707" cy="443545"/>
          </a:xfrm>
          <a:custGeom>
            <a:avLst/>
            <a:gdLst/>
            <a:ahLst/>
            <a:cxnLst/>
            <a:rect r="r" b="b" t="t" l="l"/>
            <a:pathLst>
              <a:path h="443545" w="562707">
                <a:moveTo>
                  <a:pt x="0" y="0"/>
                </a:moveTo>
                <a:lnTo>
                  <a:pt x="562707" y="0"/>
                </a:lnTo>
                <a:lnTo>
                  <a:pt x="562707" y="443546"/>
                </a:lnTo>
                <a:lnTo>
                  <a:pt x="0" y="4435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2" id="32"/>
          <p:cNvSpPr/>
          <p:nvPr/>
        </p:nvSpPr>
        <p:spPr>
          <a:xfrm flipH="false" flipV="false" rot="0">
            <a:off x="14674369" y="3440240"/>
            <a:ext cx="562707" cy="443545"/>
          </a:xfrm>
          <a:custGeom>
            <a:avLst/>
            <a:gdLst/>
            <a:ahLst/>
            <a:cxnLst/>
            <a:rect r="r" b="b" t="t" l="l"/>
            <a:pathLst>
              <a:path h="443545" w="562707">
                <a:moveTo>
                  <a:pt x="0" y="0"/>
                </a:moveTo>
                <a:lnTo>
                  <a:pt x="562707" y="0"/>
                </a:lnTo>
                <a:lnTo>
                  <a:pt x="562707"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3" id="33"/>
          <p:cNvSpPr/>
          <p:nvPr/>
        </p:nvSpPr>
        <p:spPr>
          <a:xfrm flipH="false" flipV="false" rot="0">
            <a:off x="8952033" y="4699955"/>
            <a:ext cx="562707" cy="443545"/>
          </a:xfrm>
          <a:custGeom>
            <a:avLst/>
            <a:gdLst/>
            <a:ahLst/>
            <a:cxnLst/>
            <a:rect r="r" b="b" t="t" l="l"/>
            <a:pathLst>
              <a:path h="443545" w="562707">
                <a:moveTo>
                  <a:pt x="0" y="0"/>
                </a:moveTo>
                <a:lnTo>
                  <a:pt x="562707" y="0"/>
                </a:lnTo>
                <a:lnTo>
                  <a:pt x="562707"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4" id="34"/>
          <p:cNvSpPr/>
          <p:nvPr/>
        </p:nvSpPr>
        <p:spPr>
          <a:xfrm flipH="false" flipV="false" rot="0">
            <a:off x="11813201" y="4634048"/>
            <a:ext cx="562707" cy="443545"/>
          </a:xfrm>
          <a:custGeom>
            <a:avLst/>
            <a:gdLst/>
            <a:ahLst/>
            <a:cxnLst/>
            <a:rect r="r" b="b" t="t" l="l"/>
            <a:pathLst>
              <a:path h="443545" w="562707">
                <a:moveTo>
                  <a:pt x="0" y="0"/>
                </a:moveTo>
                <a:lnTo>
                  <a:pt x="562707" y="0"/>
                </a:lnTo>
                <a:lnTo>
                  <a:pt x="562707"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5" id="35"/>
          <p:cNvSpPr/>
          <p:nvPr/>
        </p:nvSpPr>
        <p:spPr>
          <a:xfrm flipH="false" flipV="false" rot="0">
            <a:off x="14677664" y="4634048"/>
            <a:ext cx="562707" cy="443545"/>
          </a:xfrm>
          <a:custGeom>
            <a:avLst/>
            <a:gdLst/>
            <a:ahLst/>
            <a:cxnLst/>
            <a:rect r="r" b="b" t="t" l="l"/>
            <a:pathLst>
              <a:path h="443545" w="562707">
                <a:moveTo>
                  <a:pt x="0" y="0"/>
                </a:moveTo>
                <a:lnTo>
                  <a:pt x="562707" y="0"/>
                </a:lnTo>
                <a:lnTo>
                  <a:pt x="562707"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6" id="36"/>
          <p:cNvSpPr/>
          <p:nvPr/>
        </p:nvSpPr>
        <p:spPr>
          <a:xfrm flipH="false" flipV="false" rot="0">
            <a:off x="6193456" y="5934379"/>
            <a:ext cx="357525" cy="357525"/>
          </a:xfrm>
          <a:custGeom>
            <a:avLst/>
            <a:gdLst/>
            <a:ahLst/>
            <a:cxnLst/>
            <a:rect r="r" b="b" t="t" l="l"/>
            <a:pathLst>
              <a:path h="357525" w="357525">
                <a:moveTo>
                  <a:pt x="0" y="0"/>
                </a:moveTo>
                <a:lnTo>
                  <a:pt x="357525" y="0"/>
                </a:lnTo>
                <a:lnTo>
                  <a:pt x="357525" y="357525"/>
                </a:lnTo>
                <a:lnTo>
                  <a:pt x="0" y="357525"/>
                </a:lnTo>
                <a:lnTo>
                  <a:pt x="0" y="0"/>
                </a:lnTo>
                <a:close/>
              </a:path>
            </a:pathLst>
          </a:custGeom>
          <a:blipFill>
            <a:blip r:embed="rId13">
              <a:alphaModFix amt="80000"/>
              <a:extLst>
                <a:ext uri="{96DAC541-7B7A-43D3-8B79-37D633B846F1}">
                  <asvg:svgBlip xmlns:asvg="http://schemas.microsoft.com/office/drawing/2016/SVG/main" r:embed="rId14"/>
                </a:ext>
              </a:extLst>
            </a:blip>
            <a:stretch>
              <a:fillRect l="0" t="0" r="0" b="0"/>
            </a:stretch>
          </a:blipFill>
        </p:spPr>
      </p:sp>
      <p:sp>
        <p:nvSpPr>
          <p:cNvPr name="Freeform 37" id="37"/>
          <p:cNvSpPr/>
          <p:nvPr/>
        </p:nvSpPr>
        <p:spPr>
          <a:xfrm flipH="false" flipV="false" rot="0">
            <a:off x="8948739" y="5821615"/>
            <a:ext cx="562707" cy="443545"/>
          </a:xfrm>
          <a:custGeom>
            <a:avLst/>
            <a:gdLst/>
            <a:ahLst/>
            <a:cxnLst/>
            <a:rect r="r" b="b" t="t" l="l"/>
            <a:pathLst>
              <a:path h="443545" w="562707">
                <a:moveTo>
                  <a:pt x="0" y="0"/>
                </a:moveTo>
                <a:lnTo>
                  <a:pt x="562706" y="0"/>
                </a:lnTo>
                <a:lnTo>
                  <a:pt x="562706"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8" id="38"/>
          <p:cNvSpPr/>
          <p:nvPr/>
        </p:nvSpPr>
        <p:spPr>
          <a:xfrm flipH="false" flipV="false" rot="0">
            <a:off x="11806970" y="5810065"/>
            <a:ext cx="562707" cy="443545"/>
          </a:xfrm>
          <a:custGeom>
            <a:avLst/>
            <a:gdLst/>
            <a:ahLst/>
            <a:cxnLst/>
            <a:rect r="r" b="b" t="t" l="l"/>
            <a:pathLst>
              <a:path h="443545" w="562707">
                <a:moveTo>
                  <a:pt x="0" y="0"/>
                </a:moveTo>
                <a:lnTo>
                  <a:pt x="562707" y="0"/>
                </a:lnTo>
                <a:lnTo>
                  <a:pt x="562707"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39" id="39"/>
          <p:cNvSpPr/>
          <p:nvPr/>
        </p:nvSpPr>
        <p:spPr>
          <a:xfrm flipH="false" flipV="false" rot="0">
            <a:off x="6090865" y="6908100"/>
            <a:ext cx="562707" cy="443545"/>
          </a:xfrm>
          <a:custGeom>
            <a:avLst/>
            <a:gdLst/>
            <a:ahLst/>
            <a:cxnLst/>
            <a:rect r="r" b="b" t="t" l="l"/>
            <a:pathLst>
              <a:path h="443545" w="562707">
                <a:moveTo>
                  <a:pt x="0" y="0"/>
                </a:moveTo>
                <a:lnTo>
                  <a:pt x="562706" y="0"/>
                </a:lnTo>
                <a:lnTo>
                  <a:pt x="562706"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0" id="40"/>
          <p:cNvSpPr/>
          <p:nvPr/>
        </p:nvSpPr>
        <p:spPr>
          <a:xfrm flipH="false" flipV="false" rot="0">
            <a:off x="8948739" y="6908100"/>
            <a:ext cx="562707" cy="443545"/>
          </a:xfrm>
          <a:custGeom>
            <a:avLst/>
            <a:gdLst/>
            <a:ahLst/>
            <a:cxnLst/>
            <a:rect r="r" b="b" t="t" l="l"/>
            <a:pathLst>
              <a:path h="443545" w="562707">
                <a:moveTo>
                  <a:pt x="0" y="0"/>
                </a:moveTo>
                <a:lnTo>
                  <a:pt x="562706" y="0"/>
                </a:lnTo>
                <a:lnTo>
                  <a:pt x="562706"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1" id="41"/>
          <p:cNvSpPr/>
          <p:nvPr/>
        </p:nvSpPr>
        <p:spPr>
          <a:xfrm flipH="false" flipV="false" rot="0">
            <a:off x="11816495" y="6908100"/>
            <a:ext cx="562707" cy="443545"/>
          </a:xfrm>
          <a:custGeom>
            <a:avLst/>
            <a:gdLst/>
            <a:ahLst/>
            <a:cxnLst/>
            <a:rect r="r" b="b" t="t" l="l"/>
            <a:pathLst>
              <a:path h="443545" w="562707">
                <a:moveTo>
                  <a:pt x="0" y="0"/>
                </a:moveTo>
                <a:lnTo>
                  <a:pt x="562707" y="0"/>
                </a:lnTo>
                <a:lnTo>
                  <a:pt x="562707"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2" id="42"/>
          <p:cNvSpPr/>
          <p:nvPr/>
        </p:nvSpPr>
        <p:spPr>
          <a:xfrm flipH="false" flipV="false" rot="0">
            <a:off x="14677664" y="6908100"/>
            <a:ext cx="562707" cy="443545"/>
          </a:xfrm>
          <a:custGeom>
            <a:avLst/>
            <a:gdLst/>
            <a:ahLst/>
            <a:cxnLst/>
            <a:rect r="r" b="b" t="t" l="l"/>
            <a:pathLst>
              <a:path h="443545" w="562707">
                <a:moveTo>
                  <a:pt x="0" y="0"/>
                </a:moveTo>
                <a:lnTo>
                  <a:pt x="562707" y="0"/>
                </a:lnTo>
                <a:lnTo>
                  <a:pt x="562707"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3" id="43"/>
          <p:cNvSpPr/>
          <p:nvPr/>
        </p:nvSpPr>
        <p:spPr>
          <a:xfrm flipH="false" flipV="false" rot="0">
            <a:off x="6090865" y="8094595"/>
            <a:ext cx="562707" cy="443545"/>
          </a:xfrm>
          <a:custGeom>
            <a:avLst/>
            <a:gdLst/>
            <a:ahLst/>
            <a:cxnLst/>
            <a:rect r="r" b="b" t="t" l="l"/>
            <a:pathLst>
              <a:path h="443545" w="562707">
                <a:moveTo>
                  <a:pt x="0" y="0"/>
                </a:moveTo>
                <a:lnTo>
                  <a:pt x="562706" y="0"/>
                </a:lnTo>
                <a:lnTo>
                  <a:pt x="562706"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4" id="44"/>
          <p:cNvSpPr/>
          <p:nvPr/>
        </p:nvSpPr>
        <p:spPr>
          <a:xfrm flipH="false" flipV="false" rot="0">
            <a:off x="8952033" y="8094595"/>
            <a:ext cx="562707" cy="443545"/>
          </a:xfrm>
          <a:custGeom>
            <a:avLst/>
            <a:gdLst/>
            <a:ahLst/>
            <a:cxnLst/>
            <a:rect r="r" b="b" t="t" l="l"/>
            <a:pathLst>
              <a:path h="443545" w="562707">
                <a:moveTo>
                  <a:pt x="0" y="0"/>
                </a:moveTo>
                <a:lnTo>
                  <a:pt x="562707" y="0"/>
                </a:lnTo>
                <a:lnTo>
                  <a:pt x="562707"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5" id="45"/>
          <p:cNvSpPr/>
          <p:nvPr/>
        </p:nvSpPr>
        <p:spPr>
          <a:xfrm flipH="false" flipV="false" rot="0">
            <a:off x="11806970" y="8049352"/>
            <a:ext cx="562707" cy="443545"/>
          </a:xfrm>
          <a:custGeom>
            <a:avLst/>
            <a:gdLst/>
            <a:ahLst/>
            <a:cxnLst/>
            <a:rect r="r" b="b" t="t" l="l"/>
            <a:pathLst>
              <a:path h="443545" w="562707">
                <a:moveTo>
                  <a:pt x="0" y="0"/>
                </a:moveTo>
                <a:lnTo>
                  <a:pt x="562707" y="0"/>
                </a:lnTo>
                <a:lnTo>
                  <a:pt x="562707" y="443546"/>
                </a:lnTo>
                <a:lnTo>
                  <a:pt x="0" y="4435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6" id="46"/>
          <p:cNvSpPr/>
          <p:nvPr/>
        </p:nvSpPr>
        <p:spPr>
          <a:xfrm flipH="false" flipV="false" rot="0">
            <a:off x="14677664" y="8049352"/>
            <a:ext cx="562707" cy="443545"/>
          </a:xfrm>
          <a:custGeom>
            <a:avLst/>
            <a:gdLst/>
            <a:ahLst/>
            <a:cxnLst/>
            <a:rect r="r" b="b" t="t" l="l"/>
            <a:pathLst>
              <a:path h="443545" w="562707">
                <a:moveTo>
                  <a:pt x="0" y="0"/>
                </a:moveTo>
                <a:lnTo>
                  <a:pt x="562707" y="0"/>
                </a:lnTo>
                <a:lnTo>
                  <a:pt x="562707" y="443546"/>
                </a:lnTo>
                <a:lnTo>
                  <a:pt x="0" y="4435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7" id="47"/>
          <p:cNvSpPr/>
          <p:nvPr/>
        </p:nvSpPr>
        <p:spPr>
          <a:xfrm flipH="false" flipV="false" rot="0">
            <a:off x="6090865" y="9443020"/>
            <a:ext cx="562707" cy="443545"/>
          </a:xfrm>
          <a:custGeom>
            <a:avLst/>
            <a:gdLst/>
            <a:ahLst/>
            <a:cxnLst/>
            <a:rect r="r" b="b" t="t" l="l"/>
            <a:pathLst>
              <a:path h="443545" w="562707">
                <a:moveTo>
                  <a:pt x="0" y="0"/>
                </a:moveTo>
                <a:lnTo>
                  <a:pt x="562706" y="0"/>
                </a:lnTo>
                <a:lnTo>
                  <a:pt x="562706" y="443545"/>
                </a:lnTo>
                <a:lnTo>
                  <a:pt x="0" y="443545"/>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48" id="48"/>
          <p:cNvSpPr/>
          <p:nvPr/>
        </p:nvSpPr>
        <p:spPr>
          <a:xfrm flipH="false" flipV="false" rot="0">
            <a:off x="9054624" y="9486030"/>
            <a:ext cx="357525" cy="357525"/>
          </a:xfrm>
          <a:custGeom>
            <a:avLst/>
            <a:gdLst/>
            <a:ahLst/>
            <a:cxnLst/>
            <a:rect r="r" b="b" t="t" l="l"/>
            <a:pathLst>
              <a:path h="357525" w="357525">
                <a:moveTo>
                  <a:pt x="0" y="0"/>
                </a:moveTo>
                <a:lnTo>
                  <a:pt x="357525" y="0"/>
                </a:lnTo>
                <a:lnTo>
                  <a:pt x="357525" y="357525"/>
                </a:lnTo>
                <a:lnTo>
                  <a:pt x="0" y="357525"/>
                </a:lnTo>
                <a:lnTo>
                  <a:pt x="0" y="0"/>
                </a:lnTo>
                <a:close/>
              </a:path>
            </a:pathLst>
          </a:custGeom>
          <a:blipFill>
            <a:blip r:embed="rId13">
              <a:alphaModFix amt="80000"/>
              <a:extLst>
                <a:ext uri="{96DAC541-7B7A-43D3-8B79-37D633B846F1}">
                  <asvg:svgBlip xmlns:asvg="http://schemas.microsoft.com/office/drawing/2016/SVG/main" r:embed="rId14"/>
                </a:ext>
              </a:extLst>
            </a:blip>
            <a:stretch>
              <a:fillRect l="0" t="0" r="0" b="0"/>
            </a:stretch>
          </a:blipFill>
        </p:spPr>
      </p:sp>
      <p:sp>
        <p:nvSpPr>
          <p:cNvPr name="Freeform 49" id="49"/>
          <p:cNvSpPr/>
          <p:nvPr/>
        </p:nvSpPr>
        <p:spPr>
          <a:xfrm flipH="false" flipV="false" rot="0">
            <a:off x="11919086" y="9486030"/>
            <a:ext cx="357525" cy="357525"/>
          </a:xfrm>
          <a:custGeom>
            <a:avLst/>
            <a:gdLst/>
            <a:ahLst/>
            <a:cxnLst/>
            <a:rect r="r" b="b" t="t" l="l"/>
            <a:pathLst>
              <a:path h="357525" w="357525">
                <a:moveTo>
                  <a:pt x="0" y="0"/>
                </a:moveTo>
                <a:lnTo>
                  <a:pt x="357525" y="0"/>
                </a:lnTo>
                <a:lnTo>
                  <a:pt x="357525" y="357525"/>
                </a:lnTo>
                <a:lnTo>
                  <a:pt x="0" y="357525"/>
                </a:lnTo>
                <a:lnTo>
                  <a:pt x="0" y="0"/>
                </a:lnTo>
                <a:close/>
              </a:path>
            </a:pathLst>
          </a:custGeom>
          <a:blipFill>
            <a:blip r:embed="rId13">
              <a:alphaModFix amt="80000"/>
              <a:extLst>
                <a:ext uri="{96DAC541-7B7A-43D3-8B79-37D633B846F1}">
                  <asvg:svgBlip xmlns:asvg="http://schemas.microsoft.com/office/drawing/2016/SVG/main" r:embed="rId14"/>
                </a:ext>
              </a:extLst>
            </a:blip>
            <a:stretch>
              <a:fillRect l="0" t="0" r="0" b="0"/>
            </a:stretch>
          </a:blipFill>
        </p:spPr>
      </p:sp>
      <p:sp>
        <p:nvSpPr>
          <p:cNvPr name="Freeform 50" id="50"/>
          <p:cNvSpPr/>
          <p:nvPr/>
        </p:nvSpPr>
        <p:spPr>
          <a:xfrm flipH="false" flipV="false" rot="0">
            <a:off x="14677664" y="9400009"/>
            <a:ext cx="562707" cy="443545"/>
          </a:xfrm>
          <a:custGeom>
            <a:avLst/>
            <a:gdLst/>
            <a:ahLst/>
            <a:cxnLst/>
            <a:rect r="r" b="b" t="t" l="l"/>
            <a:pathLst>
              <a:path h="443545" w="562707">
                <a:moveTo>
                  <a:pt x="0" y="0"/>
                </a:moveTo>
                <a:lnTo>
                  <a:pt x="562707" y="0"/>
                </a:lnTo>
                <a:lnTo>
                  <a:pt x="562707" y="443546"/>
                </a:lnTo>
                <a:lnTo>
                  <a:pt x="0" y="443546"/>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grpSp>
        <p:nvGrpSpPr>
          <p:cNvPr name="Group 5" id="5"/>
          <p:cNvGrpSpPr/>
          <p:nvPr/>
        </p:nvGrpSpPr>
        <p:grpSpPr>
          <a:xfrm rot="0">
            <a:off x="12467093" y="2607383"/>
            <a:ext cx="3086100" cy="1594091"/>
            <a:chOff x="0" y="0"/>
            <a:chExt cx="812800" cy="419843"/>
          </a:xfrm>
        </p:grpSpPr>
        <p:sp>
          <p:nvSpPr>
            <p:cNvPr name="Freeform 6" id="6"/>
            <p:cNvSpPr/>
            <p:nvPr/>
          </p:nvSpPr>
          <p:spPr>
            <a:xfrm flipH="false" flipV="false" rot="0">
              <a:off x="0" y="0"/>
              <a:ext cx="812800" cy="419843"/>
            </a:xfrm>
            <a:custGeom>
              <a:avLst/>
              <a:gdLst/>
              <a:ahLst/>
              <a:cxnLst/>
              <a:rect r="r" b="b" t="t" l="l"/>
              <a:pathLst>
                <a:path h="419843" w="812800">
                  <a:moveTo>
                    <a:pt x="406400" y="0"/>
                  </a:moveTo>
                  <a:cubicBezTo>
                    <a:pt x="181951" y="0"/>
                    <a:pt x="0" y="93985"/>
                    <a:pt x="0" y="209921"/>
                  </a:cubicBezTo>
                  <a:cubicBezTo>
                    <a:pt x="0" y="325858"/>
                    <a:pt x="181951" y="419843"/>
                    <a:pt x="406400" y="419843"/>
                  </a:cubicBezTo>
                  <a:cubicBezTo>
                    <a:pt x="630849" y="419843"/>
                    <a:pt x="812800" y="325858"/>
                    <a:pt x="812800" y="209921"/>
                  </a:cubicBezTo>
                  <a:cubicBezTo>
                    <a:pt x="812800" y="93985"/>
                    <a:pt x="630849" y="0"/>
                    <a:pt x="406400" y="0"/>
                  </a:cubicBezTo>
                  <a:close/>
                </a:path>
              </a:pathLst>
            </a:custGeom>
            <a:solidFill>
              <a:srgbClr val="FAC919"/>
            </a:solidFill>
          </p:spPr>
        </p:sp>
        <p:sp>
          <p:nvSpPr>
            <p:cNvPr name="TextBox 7" id="7"/>
            <p:cNvSpPr txBox="true"/>
            <p:nvPr/>
          </p:nvSpPr>
          <p:spPr>
            <a:xfrm>
              <a:off x="76200" y="-17790"/>
              <a:ext cx="660400" cy="398272"/>
            </a:xfrm>
            <a:prstGeom prst="rect">
              <a:avLst/>
            </a:prstGeom>
          </p:spPr>
          <p:txBody>
            <a:bodyPr anchor="ctr" rtlCol="false" tIns="50800" lIns="50800" bIns="50800" rIns="50800"/>
            <a:lstStyle/>
            <a:p>
              <a:pPr algn="ctr">
                <a:lnSpc>
                  <a:spcPts val="3359"/>
                </a:lnSpc>
              </a:pPr>
            </a:p>
          </p:txBody>
        </p:sp>
      </p:grpSp>
      <p:grpSp>
        <p:nvGrpSpPr>
          <p:cNvPr name="Group 8" id="8"/>
          <p:cNvGrpSpPr/>
          <p:nvPr/>
        </p:nvGrpSpPr>
        <p:grpSpPr>
          <a:xfrm rot="0">
            <a:off x="15137193" y="5194381"/>
            <a:ext cx="3086100" cy="1594091"/>
            <a:chOff x="0" y="0"/>
            <a:chExt cx="812800" cy="419843"/>
          </a:xfrm>
        </p:grpSpPr>
        <p:sp>
          <p:nvSpPr>
            <p:cNvPr name="Freeform 9" id="9"/>
            <p:cNvSpPr/>
            <p:nvPr/>
          </p:nvSpPr>
          <p:spPr>
            <a:xfrm flipH="false" flipV="false" rot="0">
              <a:off x="0" y="0"/>
              <a:ext cx="812800" cy="419843"/>
            </a:xfrm>
            <a:custGeom>
              <a:avLst/>
              <a:gdLst/>
              <a:ahLst/>
              <a:cxnLst/>
              <a:rect r="r" b="b" t="t" l="l"/>
              <a:pathLst>
                <a:path h="419843" w="812800">
                  <a:moveTo>
                    <a:pt x="406400" y="0"/>
                  </a:moveTo>
                  <a:cubicBezTo>
                    <a:pt x="181951" y="0"/>
                    <a:pt x="0" y="93985"/>
                    <a:pt x="0" y="209921"/>
                  </a:cubicBezTo>
                  <a:cubicBezTo>
                    <a:pt x="0" y="325858"/>
                    <a:pt x="181951" y="419843"/>
                    <a:pt x="406400" y="419843"/>
                  </a:cubicBezTo>
                  <a:cubicBezTo>
                    <a:pt x="630849" y="419843"/>
                    <a:pt x="812800" y="325858"/>
                    <a:pt x="812800" y="209921"/>
                  </a:cubicBezTo>
                  <a:cubicBezTo>
                    <a:pt x="812800" y="93985"/>
                    <a:pt x="630849" y="0"/>
                    <a:pt x="406400" y="0"/>
                  </a:cubicBezTo>
                  <a:close/>
                </a:path>
              </a:pathLst>
            </a:custGeom>
            <a:solidFill>
              <a:srgbClr val="DCB07B"/>
            </a:solidFill>
          </p:spPr>
        </p:sp>
        <p:sp>
          <p:nvSpPr>
            <p:cNvPr name="TextBox 10" id="10"/>
            <p:cNvSpPr txBox="true"/>
            <p:nvPr/>
          </p:nvSpPr>
          <p:spPr>
            <a:xfrm>
              <a:off x="76200" y="-17790"/>
              <a:ext cx="660400" cy="398272"/>
            </a:xfrm>
            <a:prstGeom prst="rect">
              <a:avLst/>
            </a:prstGeom>
          </p:spPr>
          <p:txBody>
            <a:bodyPr anchor="ctr" rtlCol="false" tIns="50800" lIns="50800" bIns="50800" rIns="50800"/>
            <a:lstStyle/>
            <a:p>
              <a:pPr algn="ctr">
                <a:lnSpc>
                  <a:spcPts val="3359"/>
                </a:lnSpc>
              </a:pPr>
            </a:p>
          </p:txBody>
        </p:sp>
      </p:grpSp>
      <p:grpSp>
        <p:nvGrpSpPr>
          <p:cNvPr name="Group 11" id="11"/>
          <p:cNvGrpSpPr/>
          <p:nvPr/>
        </p:nvGrpSpPr>
        <p:grpSpPr>
          <a:xfrm rot="0">
            <a:off x="12418608" y="8066847"/>
            <a:ext cx="3086100" cy="1884873"/>
            <a:chOff x="0" y="0"/>
            <a:chExt cx="812800" cy="496427"/>
          </a:xfrm>
        </p:grpSpPr>
        <p:sp>
          <p:nvSpPr>
            <p:cNvPr name="Freeform 12" id="12"/>
            <p:cNvSpPr/>
            <p:nvPr/>
          </p:nvSpPr>
          <p:spPr>
            <a:xfrm flipH="false" flipV="false" rot="0">
              <a:off x="0" y="0"/>
              <a:ext cx="812800" cy="496427"/>
            </a:xfrm>
            <a:custGeom>
              <a:avLst/>
              <a:gdLst/>
              <a:ahLst/>
              <a:cxnLst/>
              <a:rect r="r" b="b" t="t" l="l"/>
              <a:pathLst>
                <a:path h="496427" w="812800">
                  <a:moveTo>
                    <a:pt x="406400" y="0"/>
                  </a:moveTo>
                  <a:cubicBezTo>
                    <a:pt x="181951" y="0"/>
                    <a:pt x="0" y="111129"/>
                    <a:pt x="0" y="248214"/>
                  </a:cubicBezTo>
                  <a:cubicBezTo>
                    <a:pt x="0" y="385298"/>
                    <a:pt x="181951" y="496427"/>
                    <a:pt x="406400" y="496427"/>
                  </a:cubicBezTo>
                  <a:cubicBezTo>
                    <a:pt x="630849" y="496427"/>
                    <a:pt x="812800" y="385298"/>
                    <a:pt x="812800" y="248214"/>
                  </a:cubicBezTo>
                  <a:cubicBezTo>
                    <a:pt x="812800" y="111129"/>
                    <a:pt x="630849" y="0"/>
                    <a:pt x="406400" y="0"/>
                  </a:cubicBezTo>
                  <a:close/>
                </a:path>
              </a:pathLst>
            </a:custGeom>
            <a:solidFill>
              <a:srgbClr val="A8D4EF"/>
            </a:solidFill>
          </p:spPr>
        </p:sp>
        <p:sp>
          <p:nvSpPr>
            <p:cNvPr name="TextBox 13" id="13"/>
            <p:cNvSpPr txBox="true"/>
            <p:nvPr/>
          </p:nvSpPr>
          <p:spPr>
            <a:xfrm>
              <a:off x="76200" y="-10610"/>
              <a:ext cx="660400" cy="460497"/>
            </a:xfrm>
            <a:prstGeom prst="rect">
              <a:avLst/>
            </a:prstGeom>
          </p:spPr>
          <p:txBody>
            <a:bodyPr anchor="ctr" rtlCol="false" tIns="50800" lIns="50800" bIns="50800" rIns="50800"/>
            <a:lstStyle/>
            <a:p>
              <a:pPr algn="ctr">
                <a:lnSpc>
                  <a:spcPts val="3359"/>
                </a:lnSpc>
              </a:pPr>
            </a:p>
          </p:txBody>
        </p:sp>
      </p:grpSp>
      <p:grpSp>
        <p:nvGrpSpPr>
          <p:cNvPr name="Group 14" id="14"/>
          <p:cNvGrpSpPr/>
          <p:nvPr/>
        </p:nvGrpSpPr>
        <p:grpSpPr>
          <a:xfrm rot="0">
            <a:off x="9530550" y="5194381"/>
            <a:ext cx="3086100" cy="1834242"/>
            <a:chOff x="0" y="0"/>
            <a:chExt cx="812800" cy="483092"/>
          </a:xfrm>
        </p:grpSpPr>
        <p:sp>
          <p:nvSpPr>
            <p:cNvPr name="Freeform 15" id="15"/>
            <p:cNvSpPr/>
            <p:nvPr/>
          </p:nvSpPr>
          <p:spPr>
            <a:xfrm flipH="false" flipV="false" rot="0">
              <a:off x="0" y="0"/>
              <a:ext cx="812800" cy="483092"/>
            </a:xfrm>
            <a:custGeom>
              <a:avLst/>
              <a:gdLst/>
              <a:ahLst/>
              <a:cxnLst/>
              <a:rect r="r" b="b" t="t" l="l"/>
              <a:pathLst>
                <a:path h="483092" w="812800">
                  <a:moveTo>
                    <a:pt x="406400" y="0"/>
                  </a:moveTo>
                  <a:cubicBezTo>
                    <a:pt x="181951" y="0"/>
                    <a:pt x="0" y="108144"/>
                    <a:pt x="0" y="241546"/>
                  </a:cubicBezTo>
                  <a:cubicBezTo>
                    <a:pt x="0" y="374948"/>
                    <a:pt x="181951" y="483092"/>
                    <a:pt x="406400" y="483092"/>
                  </a:cubicBezTo>
                  <a:cubicBezTo>
                    <a:pt x="630849" y="483092"/>
                    <a:pt x="812800" y="374948"/>
                    <a:pt x="812800" y="241546"/>
                  </a:cubicBezTo>
                  <a:cubicBezTo>
                    <a:pt x="812800" y="108144"/>
                    <a:pt x="630849" y="0"/>
                    <a:pt x="406400" y="0"/>
                  </a:cubicBezTo>
                  <a:close/>
                </a:path>
              </a:pathLst>
            </a:custGeom>
            <a:solidFill>
              <a:srgbClr val="F38687"/>
            </a:solidFill>
          </p:spPr>
        </p:sp>
        <p:sp>
          <p:nvSpPr>
            <p:cNvPr name="TextBox 16" id="16"/>
            <p:cNvSpPr txBox="true"/>
            <p:nvPr/>
          </p:nvSpPr>
          <p:spPr>
            <a:xfrm>
              <a:off x="76200" y="-11860"/>
              <a:ext cx="660400" cy="449663"/>
            </a:xfrm>
            <a:prstGeom prst="rect">
              <a:avLst/>
            </a:prstGeom>
          </p:spPr>
          <p:txBody>
            <a:bodyPr anchor="ctr" rtlCol="false" tIns="50800" lIns="50800" bIns="50800" rIns="50800"/>
            <a:lstStyle/>
            <a:p>
              <a:pPr algn="ctr">
                <a:lnSpc>
                  <a:spcPts val="3359"/>
                </a:lnSpc>
              </a:pPr>
            </a:p>
          </p:txBody>
        </p:sp>
      </p:grpSp>
      <p:sp>
        <p:nvSpPr>
          <p:cNvPr name="Freeform 17" id="17"/>
          <p:cNvSpPr/>
          <p:nvPr/>
        </p:nvSpPr>
        <p:spPr>
          <a:xfrm flipH="true" flipV="false" rot="-7285570">
            <a:off x="15585246" y="3914407"/>
            <a:ext cx="1549040" cy="437604"/>
          </a:xfrm>
          <a:custGeom>
            <a:avLst/>
            <a:gdLst/>
            <a:ahLst/>
            <a:cxnLst/>
            <a:rect r="r" b="b" t="t" l="l"/>
            <a:pathLst>
              <a:path h="437604" w="1549040">
                <a:moveTo>
                  <a:pt x="1549040" y="0"/>
                </a:moveTo>
                <a:lnTo>
                  <a:pt x="0" y="0"/>
                </a:lnTo>
                <a:lnTo>
                  <a:pt x="0" y="437604"/>
                </a:lnTo>
                <a:lnTo>
                  <a:pt x="1549040" y="437604"/>
                </a:lnTo>
                <a:lnTo>
                  <a:pt x="154904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18" id="18"/>
          <p:cNvSpPr txBox="true"/>
          <p:nvPr/>
        </p:nvSpPr>
        <p:spPr>
          <a:xfrm rot="0">
            <a:off x="5772733" y="651295"/>
            <a:ext cx="6742535"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bab 3 metodologi</a:t>
            </a:r>
          </a:p>
        </p:txBody>
      </p:sp>
      <p:sp>
        <p:nvSpPr>
          <p:cNvPr name="TextBox 19" id="19"/>
          <p:cNvSpPr txBox="true"/>
          <p:nvPr/>
        </p:nvSpPr>
        <p:spPr>
          <a:xfrm rot="0">
            <a:off x="1361168" y="2364876"/>
            <a:ext cx="7321793"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analisis dan reka bentuk objek</a:t>
            </a:r>
          </a:p>
        </p:txBody>
      </p:sp>
      <p:sp>
        <p:nvSpPr>
          <p:cNvPr name="TextBox 20" id="20"/>
          <p:cNvSpPr txBox="true"/>
          <p:nvPr/>
        </p:nvSpPr>
        <p:spPr>
          <a:xfrm rot="0">
            <a:off x="1361168" y="3308985"/>
            <a:ext cx="7152981" cy="6642735"/>
          </a:xfrm>
          <a:prstGeom prst="rect">
            <a:avLst/>
          </a:prstGeom>
        </p:spPr>
        <p:txBody>
          <a:bodyPr anchor="t" rtlCol="false" tIns="0" lIns="0" bIns="0" rIns="0">
            <a:spAutoFit/>
          </a:bodyPr>
          <a:lstStyle/>
          <a:p>
            <a:pPr marL="0" indent="0" lvl="0">
              <a:lnSpc>
                <a:spcPts val="3104"/>
              </a:lnSpc>
              <a:spcBef>
                <a:spcPct val="0"/>
              </a:spcBef>
            </a:pPr>
            <a:r>
              <a:rPr lang="en-US" sz="2299" spc="71">
                <a:solidFill>
                  <a:srgbClr val="2B2B2B"/>
                </a:solidFill>
                <a:latin typeface="Quicksand Semi-Bold"/>
              </a:rPr>
              <a:t>Model ini membolehkan penyelidik untuk memahami sistem secara menyeluruh dengan memfokuskan kepada entiti-entiti objek yang terdapat dalam sistem. Ini membantu dalam mengenal pasti keperluan, hubungan, dan keperluan perubahan dalam sistem secara terperinci. Selain itu, Keselarasan dan Konsistensi. Dengan merangkumi fasa?fasa seperti analisis, reka bentuk, dan implementasi objek secara berperingkat, model ini membolehkan pembangunan sistem yang konsisten dan selaras dengan keperluan awal. Dalam proses ini, terdapat 4 fasa dikenal pasti dalam metodologi bagi pembinaan sistem ini. Empat fasa tersebut adalah fasa analisis, fasa reka bentuk, fasa pembangunan dan fasa implementasi.</a:t>
            </a:r>
          </a:p>
        </p:txBody>
      </p:sp>
      <p:sp>
        <p:nvSpPr>
          <p:cNvPr name="TextBox 21" id="21"/>
          <p:cNvSpPr txBox="true"/>
          <p:nvPr/>
        </p:nvSpPr>
        <p:spPr>
          <a:xfrm rot="0">
            <a:off x="13275263" y="2733040"/>
            <a:ext cx="1469760" cy="1180465"/>
          </a:xfrm>
          <a:prstGeom prst="rect">
            <a:avLst/>
          </a:prstGeom>
        </p:spPr>
        <p:txBody>
          <a:bodyPr anchor="t" rtlCol="false" tIns="0" lIns="0" bIns="0" rIns="0">
            <a:spAutoFit/>
          </a:bodyPr>
          <a:lstStyle/>
          <a:p>
            <a:pPr algn="ctr">
              <a:lnSpc>
                <a:spcPts val="4759"/>
              </a:lnSpc>
            </a:pPr>
            <a:r>
              <a:rPr lang="en-US" sz="3399">
                <a:solidFill>
                  <a:srgbClr val="2B2B2B"/>
                </a:solidFill>
                <a:latin typeface="Canva Sans"/>
              </a:rPr>
              <a:t>Fasa </a:t>
            </a:r>
          </a:p>
          <a:p>
            <a:pPr algn="ctr">
              <a:lnSpc>
                <a:spcPts val="4759"/>
              </a:lnSpc>
            </a:pPr>
            <a:r>
              <a:rPr lang="en-US" sz="3399">
                <a:solidFill>
                  <a:srgbClr val="2B2B2B"/>
                </a:solidFill>
                <a:latin typeface="Canva Sans"/>
              </a:rPr>
              <a:t>Analsis</a:t>
            </a:r>
          </a:p>
        </p:txBody>
      </p:sp>
      <p:sp>
        <p:nvSpPr>
          <p:cNvPr name="TextBox 22" id="22"/>
          <p:cNvSpPr txBox="true"/>
          <p:nvPr/>
        </p:nvSpPr>
        <p:spPr>
          <a:xfrm rot="0">
            <a:off x="15459918" y="5367856"/>
            <a:ext cx="2440649" cy="1180465"/>
          </a:xfrm>
          <a:prstGeom prst="rect">
            <a:avLst/>
          </a:prstGeom>
        </p:spPr>
        <p:txBody>
          <a:bodyPr anchor="t" rtlCol="false" tIns="0" lIns="0" bIns="0" rIns="0">
            <a:spAutoFit/>
          </a:bodyPr>
          <a:lstStyle/>
          <a:p>
            <a:pPr algn="ctr">
              <a:lnSpc>
                <a:spcPts val="4759"/>
              </a:lnSpc>
            </a:pPr>
            <a:r>
              <a:rPr lang="en-US" sz="3399">
                <a:solidFill>
                  <a:srgbClr val="2B2B2B"/>
                </a:solidFill>
                <a:latin typeface="Canva Sans"/>
              </a:rPr>
              <a:t>Fasa </a:t>
            </a:r>
          </a:p>
          <a:p>
            <a:pPr algn="ctr">
              <a:lnSpc>
                <a:spcPts val="4759"/>
              </a:lnSpc>
            </a:pPr>
            <a:r>
              <a:rPr lang="en-US" sz="3399">
                <a:solidFill>
                  <a:srgbClr val="2B2B2B"/>
                </a:solidFill>
                <a:latin typeface="Canva Sans"/>
              </a:rPr>
              <a:t>Rekabentuk</a:t>
            </a:r>
          </a:p>
        </p:txBody>
      </p:sp>
      <p:sp>
        <p:nvSpPr>
          <p:cNvPr name="TextBox 23" id="23"/>
          <p:cNvSpPr txBox="true"/>
          <p:nvPr/>
        </p:nvSpPr>
        <p:spPr>
          <a:xfrm rot="0">
            <a:off x="12515578" y="8262085"/>
            <a:ext cx="2989130" cy="1180465"/>
          </a:xfrm>
          <a:prstGeom prst="rect">
            <a:avLst/>
          </a:prstGeom>
        </p:spPr>
        <p:txBody>
          <a:bodyPr anchor="t" rtlCol="false" tIns="0" lIns="0" bIns="0" rIns="0">
            <a:spAutoFit/>
          </a:bodyPr>
          <a:lstStyle/>
          <a:p>
            <a:pPr algn="ctr">
              <a:lnSpc>
                <a:spcPts val="4759"/>
              </a:lnSpc>
            </a:pPr>
            <a:r>
              <a:rPr lang="en-US" sz="3399">
                <a:solidFill>
                  <a:srgbClr val="2B2B2B"/>
                </a:solidFill>
                <a:latin typeface="Canva Sans"/>
              </a:rPr>
              <a:t>Fasa </a:t>
            </a:r>
          </a:p>
          <a:p>
            <a:pPr algn="ctr">
              <a:lnSpc>
                <a:spcPts val="4759"/>
              </a:lnSpc>
            </a:pPr>
            <a:r>
              <a:rPr lang="en-US" sz="3399">
                <a:solidFill>
                  <a:srgbClr val="2B2B2B"/>
                </a:solidFill>
                <a:latin typeface="Canva Sans"/>
              </a:rPr>
              <a:t>Pembangunan</a:t>
            </a:r>
          </a:p>
        </p:txBody>
      </p:sp>
      <p:sp>
        <p:nvSpPr>
          <p:cNvPr name="TextBox 24" id="24"/>
          <p:cNvSpPr txBox="true"/>
          <p:nvPr/>
        </p:nvSpPr>
        <p:spPr>
          <a:xfrm rot="0">
            <a:off x="9654772" y="5367856"/>
            <a:ext cx="2837656" cy="1180465"/>
          </a:xfrm>
          <a:prstGeom prst="rect">
            <a:avLst/>
          </a:prstGeom>
        </p:spPr>
        <p:txBody>
          <a:bodyPr anchor="t" rtlCol="false" tIns="0" lIns="0" bIns="0" rIns="0">
            <a:spAutoFit/>
          </a:bodyPr>
          <a:lstStyle/>
          <a:p>
            <a:pPr algn="ctr">
              <a:lnSpc>
                <a:spcPts val="4759"/>
              </a:lnSpc>
            </a:pPr>
            <a:r>
              <a:rPr lang="en-US" sz="3399">
                <a:solidFill>
                  <a:srgbClr val="2B2B2B"/>
                </a:solidFill>
                <a:latin typeface="Canva Sans"/>
              </a:rPr>
              <a:t>Fasa </a:t>
            </a:r>
          </a:p>
          <a:p>
            <a:pPr algn="ctr">
              <a:lnSpc>
                <a:spcPts val="4759"/>
              </a:lnSpc>
            </a:pPr>
            <a:r>
              <a:rPr lang="en-US" sz="3399">
                <a:solidFill>
                  <a:srgbClr val="2B2B2B"/>
                </a:solidFill>
                <a:latin typeface="Canva Sans"/>
              </a:rPr>
              <a:t>Implementasi</a:t>
            </a:r>
          </a:p>
        </p:txBody>
      </p:sp>
      <p:sp>
        <p:nvSpPr>
          <p:cNvPr name="Freeform 25" id="25"/>
          <p:cNvSpPr/>
          <p:nvPr/>
        </p:nvSpPr>
        <p:spPr>
          <a:xfrm flipH="true" flipV="false" rot="-2976800">
            <a:off x="15502476" y="7584811"/>
            <a:ext cx="1549040" cy="437604"/>
          </a:xfrm>
          <a:custGeom>
            <a:avLst/>
            <a:gdLst/>
            <a:ahLst/>
            <a:cxnLst/>
            <a:rect r="r" b="b" t="t" l="l"/>
            <a:pathLst>
              <a:path h="437604" w="1549040">
                <a:moveTo>
                  <a:pt x="1549040" y="0"/>
                </a:moveTo>
                <a:lnTo>
                  <a:pt x="0" y="0"/>
                </a:lnTo>
                <a:lnTo>
                  <a:pt x="0" y="437604"/>
                </a:lnTo>
                <a:lnTo>
                  <a:pt x="1549040" y="437604"/>
                </a:lnTo>
                <a:lnTo>
                  <a:pt x="154904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6" id="26"/>
          <p:cNvSpPr/>
          <p:nvPr/>
        </p:nvSpPr>
        <p:spPr>
          <a:xfrm flipH="true" flipV="false" rot="3278487">
            <a:off x="10588615" y="7908577"/>
            <a:ext cx="1549040" cy="437604"/>
          </a:xfrm>
          <a:custGeom>
            <a:avLst/>
            <a:gdLst/>
            <a:ahLst/>
            <a:cxnLst/>
            <a:rect r="r" b="b" t="t" l="l"/>
            <a:pathLst>
              <a:path h="437604" w="1549040">
                <a:moveTo>
                  <a:pt x="1549040" y="0"/>
                </a:moveTo>
                <a:lnTo>
                  <a:pt x="0" y="0"/>
                </a:lnTo>
                <a:lnTo>
                  <a:pt x="0" y="437604"/>
                </a:lnTo>
                <a:lnTo>
                  <a:pt x="1549040" y="437604"/>
                </a:lnTo>
                <a:lnTo>
                  <a:pt x="154904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27" id="27"/>
          <p:cNvSpPr/>
          <p:nvPr/>
        </p:nvSpPr>
        <p:spPr>
          <a:xfrm flipH="true" flipV="false" rot="8197410">
            <a:off x="10574615" y="3889779"/>
            <a:ext cx="1549040" cy="437604"/>
          </a:xfrm>
          <a:custGeom>
            <a:avLst/>
            <a:gdLst/>
            <a:ahLst/>
            <a:cxnLst/>
            <a:rect r="r" b="b" t="t" l="l"/>
            <a:pathLst>
              <a:path h="437604" w="1549040">
                <a:moveTo>
                  <a:pt x="1549040" y="0"/>
                </a:moveTo>
                <a:lnTo>
                  <a:pt x="0" y="0"/>
                </a:lnTo>
                <a:lnTo>
                  <a:pt x="0" y="437604"/>
                </a:lnTo>
                <a:lnTo>
                  <a:pt x="1549040" y="437604"/>
                </a:lnTo>
                <a:lnTo>
                  <a:pt x="154904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1089198" y="2964190"/>
            <a:ext cx="6697530" cy="5881649"/>
          </a:xfrm>
          <a:custGeom>
            <a:avLst/>
            <a:gdLst/>
            <a:ahLst/>
            <a:cxnLst/>
            <a:rect r="r" b="b" t="t" l="l"/>
            <a:pathLst>
              <a:path h="5881649" w="6697530">
                <a:moveTo>
                  <a:pt x="0" y="0"/>
                </a:moveTo>
                <a:lnTo>
                  <a:pt x="6697530" y="0"/>
                </a:lnTo>
                <a:lnTo>
                  <a:pt x="6697530" y="5881649"/>
                </a:lnTo>
                <a:lnTo>
                  <a:pt x="0" y="588164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1170036" y="944544"/>
            <a:ext cx="3344250"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fasa analisis</a:t>
            </a:r>
          </a:p>
        </p:txBody>
      </p:sp>
      <p:sp>
        <p:nvSpPr>
          <p:cNvPr name="TextBox 7" id="7"/>
          <p:cNvSpPr txBox="true"/>
          <p:nvPr/>
        </p:nvSpPr>
        <p:spPr>
          <a:xfrm rot="0">
            <a:off x="377132" y="1707804"/>
            <a:ext cx="10136138" cy="7138035"/>
          </a:xfrm>
          <a:prstGeom prst="rect">
            <a:avLst/>
          </a:prstGeom>
        </p:spPr>
        <p:txBody>
          <a:bodyPr anchor="t" rtlCol="false" tIns="0" lIns="0" bIns="0" rIns="0">
            <a:spAutoFit/>
          </a:bodyPr>
          <a:lstStyle/>
          <a:p>
            <a:pPr marL="604515" indent="-302257" lvl="1">
              <a:lnSpc>
                <a:spcPts val="3779"/>
              </a:lnSpc>
              <a:buFont typeface="Arial"/>
              <a:buChar char="•"/>
            </a:pPr>
            <a:r>
              <a:rPr lang="en-US" sz="2799" spc="86">
                <a:solidFill>
                  <a:srgbClr val="2B2B2B"/>
                </a:solidFill>
                <a:latin typeface="Quicksand Semi-Bold"/>
              </a:rPr>
              <a:t>proses mengumpul maklumat, memahami keperluan, dan menentukan ciri-ciri sistem yang akan dibangunkan. </a:t>
            </a:r>
          </a:p>
          <a:p>
            <a:pPr marL="604515" indent="-302257" lvl="1">
              <a:lnSpc>
                <a:spcPts val="3779"/>
              </a:lnSpc>
              <a:buFont typeface="Arial"/>
              <a:buChar char="•"/>
            </a:pPr>
            <a:r>
              <a:rPr lang="en-US" sz="2799" spc="86">
                <a:solidFill>
                  <a:srgbClr val="2B2B2B"/>
                </a:solidFill>
                <a:latin typeface="Quicksand Semi-Bold"/>
              </a:rPr>
              <a:t>peringkat awal dan penting dalam kitaran pembangunan sistem </a:t>
            </a:r>
          </a:p>
          <a:p>
            <a:pPr marL="604515" indent="-302257" lvl="1">
              <a:lnSpc>
                <a:spcPts val="3779"/>
              </a:lnSpc>
              <a:buFont typeface="Arial"/>
              <a:buChar char="•"/>
            </a:pPr>
            <a:r>
              <a:rPr lang="en-US" sz="2799" spc="86">
                <a:solidFill>
                  <a:srgbClr val="2B2B2B"/>
                </a:solidFill>
                <a:latin typeface="Quicksand Semi-Bold"/>
              </a:rPr>
              <a:t>membantu untuk membentuk asas dan fokus kepada tujuan utama projek.</a:t>
            </a:r>
          </a:p>
          <a:p>
            <a:pPr marL="604515" indent="-302257" lvl="1">
              <a:lnSpc>
                <a:spcPts val="3779"/>
              </a:lnSpc>
              <a:buFont typeface="Arial"/>
              <a:buChar char="•"/>
            </a:pPr>
            <a:r>
              <a:rPr lang="en-US" sz="2799" spc="86">
                <a:solidFill>
                  <a:srgbClr val="2B2B2B"/>
                </a:solidFill>
                <a:latin typeface="Quicksand Semi-Bold"/>
              </a:rPr>
              <a:t>Fasa analisis memainkan peranan penting dalam memahami keperluan dan mengumpul maklumat yang diperlukan untuk membentuk arah dan keperluan sistem yang akan dibangunkan. Ia membantu untuk menetapkan landasan bagi langkah-langkah seterusnya dalam kitaran pembangunan sistem seperti reka bentuk, pembangunan, dan ujian sistem.</a:t>
            </a:r>
          </a:p>
        </p:txBody>
      </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568263" y="2120265"/>
            <a:ext cx="10136138" cy="6798946"/>
          </a:xfrm>
          <a:prstGeom prst="rect">
            <a:avLst/>
          </a:prstGeom>
        </p:spPr>
        <p:txBody>
          <a:bodyPr anchor="t" rtlCol="false" tIns="0" lIns="0" bIns="0" rIns="0">
            <a:spAutoFit/>
          </a:bodyPr>
          <a:lstStyle/>
          <a:p>
            <a:pPr marL="669283" indent="-334641" lvl="1">
              <a:lnSpc>
                <a:spcPts val="4184"/>
              </a:lnSpc>
              <a:buFont typeface="Arial"/>
              <a:buChar char="•"/>
            </a:pPr>
            <a:r>
              <a:rPr lang="en-US" sz="3099" spc="96">
                <a:solidFill>
                  <a:srgbClr val="2B2B2B"/>
                </a:solidFill>
                <a:latin typeface="Quicksand Semi-Bold"/>
              </a:rPr>
              <a:t>Fasa reka bentuk merupakan fasa kedua selepas fasa analisis. </a:t>
            </a:r>
          </a:p>
          <a:p>
            <a:pPr marL="669283" indent="-334641" lvl="1">
              <a:lnSpc>
                <a:spcPts val="4184"/>
              </a:lnSpc>
              <a:buFont typeface="Arial"/>
              <a:buChar char="•"/>
            </a:pPr>
            <a:r>
              <a:rPr lang="en-US" sz="3099" spc="96">
                <a:solidFill>
                  <a:srgbClr val="2B2B2B"/>
                </a:solidFill>
                <a:latin typeface="Quicksand Semi-Bold"/>
              </a:rPr>
              <a:t>Fasa ini akan dimulakan dengan penyatan masalah dan berakhir dengan reka bentuk terperinci yang bolch berubah menjadi satu operasi sistem.</a:t>
            </a:r>
          </a:p>
          <a:p>
            <a:pPr marL="669283" indent="-334641" lvl="1">
              <a:lnSpc>
                <a:spcPts val="4184"/>
              </a:lnSpc>
              <a:buFont typeface="Arial"/>
              <a:buChar char="•"/>
            </a:pPr>
            <a:r>
              <a:rPr lang="en-US" sz="3099" spc="96">
                <a:solidFill>
                  <a:srgbClr val="2B2B2B"/>
                </a:solidFill>
                <a:latin typeface="Quicksand Semi-Bold"/>
              </a:rPr>
              <a:t>Dalam fasa ini, sebahagian besar daripada aktiviti pembangunan sebuah sistem berlaku dalam fasa reka bentuk.</a:t>
            </a:r>
          </a:p>
          <a:p>
            <a:pPr marL="669283" indent="-334641" lvl="1">
              <a:lnSpc>
                <a:spcPts val="4184"/>
              </a:lnSpc>
              <a:buFont typeface="Arial"/>
              <a:buChar char="•"/>
            </a:pPr>
            <a:r>
              <a:rPr lang="en-US" sz="3099" spc="96">
                <a:solidFill>
                  <a:srgbClr val="2B2B2B"/>
                </a:solidFill>
                <a:latin typeface="Quicksand Semi-Bold"/>
              </a:rPr>
              <a:t>Fasa ini juga melibatkan pembinaan Rajah Aktiviti (Acitvity Diagram), Rajah Use Case (Use Case Diagram), Rajah Kelas(Class Diagram) dan Rajah Jujukan(Sequential Diagram).</a:t>
            </a:r>
          </a:p>
        </p:txBody>
      </p:sp>
      <p:sp>
        <p:nvSpPr>
          <p:cNvPr name="Freeform 6" id="6"/>
          <p:cNvSpPr/>
          <p:nvPr/>
        </p:nvSpPr>
        <p:spPr>
          <a:xfrm flipH="false" flipV="false" rot="0">
            <a:off x="10972738" y="2247255"/>
            <a:ext cx="6930450" cy="6592590"/>
          </a:xfrm>
          <a:custGeom>
            <a:avLst/>
            <a:gdLst/>
            <a:ahLst/>
            <a:cxnLst/>
            <a:rect r="r" b="b" t="t" l="l"/>
            <a:pathLst>
              <a:path h="6592590" w="6930450">
                <a:moveTo>
                  <a:pt x="0" y="0"/>
                </a:moveTo>
                <a:lnTo>
                  <a:pt x="6930450" y="0"/>
                </a:lnTo>
                <a:lnTo>
                  <a:pt x="6930450" y="6592590"/>
                </a:lnTo>
                <a:lnTo>
                  <a:pt x="0" y="65925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7" id="7"/>
          <p:cNvSpPr txBox="true"/>
          <p:nvPr/>
        </p:nvSpPr>
        <p:spPr>
          <a:xfrm rot="0">
            <a:off x="1361168" y="1265978"/>
            <a:ext cx="4045065"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fasa reka bentuk</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995220" y="6334509"/>
            <a:ext cx="4812257" cy="3534821"/>
          </a:xfrm>
          <a:custGeom>
            <a:avLst/>
            <a:gdLst/>
            <a:ahLst/>
            <a:cxnLst/>
            <a:rect r="r" b="b" t="t" l="l"/>
            <a:pathLst>
              <a:path h="3534821" w="4812257">
                <a:moveTo>
                  <a:pt x="0" y="0"/>
                </a:moveTo>
                <a:lnTo>
                  <a:pt x="4812257" y="0"/>
                </a:lnTo>
                <a:lnTo>
                  <a:pt x="4812257" y="3534821"/>
                </a:lnTo>
                <a:lnTo>
                  <a:pt x="0" y="3534821"/>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1778894" y="2346574"/>
            <a:ext cx="3022685" cy="3022685"/>
          </a:xfrm>
          <a:custGeom>
            <a:avLst/>
            <a:gdLst/>
            <a:ahLst/>
            <a:cxnLst/>
            <a:rect r="r" b="b" t="t" l="l"/>
            <a:pathLst>
              <a:path h="3022685" w="3022685">
                <a:moveTo>
                  <a:pt x="0" y="0"/>
                </a:moveTo>
                <a:lnTo>
                  <a:pt x="3022685" y="0"/>
                </a:lnTo>
                <a:lnTo>
                  <a:pt x="3022685" y="3022685"/>
                </a:lnTo>
                <a:lnTo>
                  <a:pt x="0" y="3022685"/>
                </a:lnTo>
                <a:lnTo>
                  <a:pt x="0" y="0"/>
                </a:lnTo>
                <a:close/>
              </a:path>
            </a:pathLst>
          </a:custGeom>
          <a:blipFill>
            <a:blip r:embed="rId9"/>
            <a:stretch>
              <a:fillRect l="0" t="0" r="0" b="0"/>
            </a:stretch>
          </a:blipFill>
        </p:spPr>
      </p:sp>
      <p:sp>
        <p:nvSpPr>
          <p:cNvPr name="TextBox 7" id="7"/>
          <p:cNvSpPr txBox="true"/>
          <p:nvPr/>
        </p:nvSpPr>
        <p:spPr>
          <a:xfrm rot="0">
            <a:off x="1028700" y="2515552"/>
            <a:ext cx="7938127" cy="3343275"/>
          </a:xfrm>
          <a:prstGeom prst="rect">
            <a:avLst/>
          </a:prstGeom>
        </p:spPr>
        <p:txBody>
          <a:bodyPr anchor="t" rtlCol="false" tIns="0" lIns="0" bIns="0" rIns="0">
            <a:spAutoFit/>
          </a:bodyPr>
          <a:lstStyle/>
          <a:p>
            <a:pPr marL="539746" indent="-269873" lvl="1">
              <a:lnSpc>
                <a:spcPts val="3374"/>
              </a:lnSpc>
              <a:buFont typeface="Arial"/>
              <a:buChar char="•"/>
            </a:pPr>
            <a:r>
              <a:rPr lang="en-US" sz="2499" spc="77">
                <a:solidFill>
                  <a:srgbClr val="2B2B2B"/>
                </a:solidFill>
                <a:latin typeface="Quicksand Semi-Bold"/>
              </a:rPr>
              <a:t>Fasa Pembangunan merupakan fasa yang amat penting selepas fasa reka bentuk. </a:t>
            </a:r>
          </a:p>
          <a:p>
            <a:pPr marL="539746" indent="-269873" lvl="1">
              <a:lnSpc>
                <a:spcPts val="3374"/>
              </a:lnSpc>
              <a:buFont typeface="Arial"/>
              <a:buChar char="•"/>
            </a:pPr>
            <a:r>
              <a:rPr lang="en-US" sz="2499" spc="77">
                <a:solidFill>
                  <a:srgbClr val="2B2B2B"/>
                </a:solidFill>
                <a:latin typeface="Quicksand Semi-Bold"/>
              </a:rPr>
              <a:t>Segala reka bentuk dan rajah yang telah dibuat dan direka bentuk semasa fasa sebelum ini akan dilaksanakan di dalam fasa ini.</a:t>
            </a:r>
          </a:p>
          <a:p>
            <a:pPr marL="539746" indent="-269873" lvl="1">
              <a:lnSpc>
                <a:spcPts val="3374"/>
              </a:lnSpc>
              <a:buFont typeface="Arial"/>
              <a:buChar char="•"/>
            </a:pPr>
            <a:r>
              <a:rPr lang="en-US" sz="2499" spc="77">
                <a:solidFill>
                  <a:srgbClr val="2B2B2B"/>
                </a:solidFill>
                <a:latin typeface="Quicksand Semi-Bold"/>
              </a:rPr>
              <a:t>Pembangunan sistem secara menyeluruh akan berlaku di dalam fasa ini.</a:t>
            </a:r>
          </a:p>
        </p:txBody>
      </p:sp>
      <p:sp>
        <p:nvSpPr>
          <p:cNvPr name="TextBox 8" id="8"/>
          <p:cNvSpPr txBox="true"/>
          <p:nvPr/>
        </p:nvSpPr>
        <p:spPr>
          <a:xfrm rot="0">
            <a:off x="2189018" y="1478089"/>
            <a:ext cx="4618459"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fasa pembangunan</a:t>
            </a:r>
          </a:p>
        </p:txBody>
      </p:sp>
      <p:sp>
        <p:nvSpPr>
          <p:cNvPr name="TextBox 9" id="9"/>
          <p:cNvSpPr txBox="true"/>
          <p:nvPr/>
        </p:nvSpPr>
        <p:spPr>
          <a:xfrm rot="0">
            <a:off x="11133462" y="1265978"/>
            <a:ext cx="4618459"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fasa implementasi</a:t>
            </a:r>
          </a:p>
        </p:txBody>
      </p:sp>
      <p:sp>
        <p:nvSpPr>
          <p:cNvPr name="TextBox 10" id="10"/>
          <p:cNvSpPr txBox="true"/>
          <p:nvPr/>
        </p:nvSpPr>
        <p:spPr>
          <a:xfrm rot="0">
            <a:off x="8604430" y="5820728"/>
            <a:ext cx="9371612" cy="4181475"/>
          </a:xfrm>
          <a:prstGeom prst="rect">
            <a:avLst/>
          </a:prstGeom>
        </p:spPr>
        <p:txBody>
          <a:bodyPr anchor="t" rtlCol="false" tIns="0" lIns="0" bIns="0" rIns="0">
            <a:spAutoFit/>
          </a:bodyPr>
          <a:lstStyle/>
          <a:p>
            <a:pPr marL="539746" indent="-269873" lvl="1">
              <a:lnSpc>
                <a:spcPts val="3374"/>
              </a:lnSpc>
              <a:buFont typeface="Arial"/>
              <a:buChar char="•"/>
            </a:pPr>
            <a:r>
              <a:rPr lang="en-US" sz="2499" spc="77">
                <a:solidFill>
                  <a:srgbClr val="2B2B2B"/>
                </a:solidFill>
                <a:latin typeface="Quicksand Semi-Bold"/>
              </a:rPr>
              <a:t>Selepas sistem akhir berjaya dibangunkan pada fasa Pembangunan, sistem ini akan diuji dan digunakan oleh pengguna selepas pengeluaran.</a:t>
            </a:r>
          </a:p>
          <a:p>
            <a:pPr marL="539746" indent="-269873" lvl="1">
              <a:lnSpc>
                <a:spcPts val="3374"/>
              </a:lnSpc>
              <a:buFont typeface="Arial"/>
              <a:buChar char="•"/>
            </a:pPr>
            <a:r>
              <a:rPr lang="en-US" sz="2499" spc="77">
                <a:solidFill>
                  <a:srgbClr val="2B2B2B"/>
                </a:solidFill>
                <a:latin typeface="Quicksand Semi-Bold"/>
              </a:rPr>
              <a:t>Sekiranya sistem ini melepasi tahap yang ditentukan, sistem ini akan diberikan kepada pihak Muhsin Kids untuk digunakan.</a:t>
            </a:r>
          </a:p>
          <a:p>
            <a:pPr marL="539746" indent="-269873" lvl="1">
              <a:lnSpc>
                <a:spcPts val="3374"/>
              </a:lnSpc>
              <a:buFont typeface="Arial"/>
              <a:buChar char="•"/>
            </a:pPr>
            <a:r>
              <a:rPr lang="en-US" sz="2499" spc="77">
                <a:solidFill>
                  <a:srgbClr val="2B2B2B"/>
                </a:solidFill>
                <a:latin typeface="Quicksand Semi-Bold"/>
              </a:rPr>
              <a:t>Sistem ini juga akan menjalani rutin penyelenggaraan untuk meminimumkan kerosakan yang berlaku pada sistem dan mencegah kegagalan yang teruk akibat tidak diselenggara dengan baik</a:t>
            </a:r>
          </a:p>
        </p:txBody>
      </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7153530" y="1726701"/>
            <a:ext cx="9714007" cy="8249327"/>
          </a:xfrm>
          <a:custGeom>
            <a:avLst/>
            <a:gdLst/>
            <a:ahLst/>
            <a:cxnLst/>
            <a:rect r="r" b="b" t="t" l="l"/>
            <a:pathLst>
              <a:path h="8249327" w="9714007">
                <a:moveTo>
                  <a:pt x="0" y="0"/>
                </a:moveTo>
                <a:lnTo>
                  <a:pt x="9714007" y="0"/>
                </a:lnTo>
                <a:lnTo>
                  <a:pt x="9714007" y="8249327"/>
                </a:lnTo>
                <a:lnTo>
                  <a:pt x="0" y="8249327"/>
                </a:lnTo>
                <a:lnTo>
                  <a:pt x="0" y="0"/>
                </a:lnTo>
                <a:close/>
              </a:path>
            </a:pathLst>
          </a:custGeom>
          <a:blipFill>
            <a:blip r:embed="rId7"/>
            <a:stretch>
              <a:fillRect l="0" t="-4679" r="0" b="-1995"/>
            </a:stretch>
          </a:blipFill>
        </p:spPr>
      </p:sp>
      <p:sp>
        <p:nvSpPr>
          <p:cNvPr name="TextBox 6" id="6"/>
          <p:cNvSpPr txBox="true"/>
          <p:nvPr/>
        </p:nvSpPr>
        <p:spPr>
          <a:xfrm rot="0">
            <a:off x="3469171" y="621161"/>
            <a:ext cx="12890595"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bab 4 analisis dan reka bentuk</a:t>
            </a:r>
          </a:p>
        </p:txBody>
      </p:sp>
      <p:sp>
        <p:nvSpPr>
          <p:cNvPr name="TextBox 7" id="7"/>
          <p:cNvSpPr txBox="true"/>
          <p:nvPr/>
        </p:nvSpPr>
        <p:spPr>
          <a:xfrm rot="0">
            <a:off x="2083657" y="2462418"/>
            <a:ext cx="2108003"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use case</a:t>
            </a:r>
          </a:p>
        </p:txBody>
      </p:sp>
      <p:sp>
        <p:nvSpPr>
          <p:cNvPr name="TextBox 8" id="8"/>
          <p:cNvSpPr txBox="true"/>
          <p:nvPr/>
        </p:nvSpPr>
        <p:spPr>
          <a:xfrm rot="0">
            <a:off x="1028700" y="3635523"/>
            <a:ext cx="5018680" cy="4690110"/>
          </a:xfrm>
          <a:prstGeom prst="rect">
            <a:avLst/>
          </a:prstGeom>
        </p:spPr>
        <p:txBody>
          <a:bodyPr anchor="t" rtlCol="false" tIns="0" lIns="0" bIns="0" rIns="0">
            <a:spAutoFit/>
          </a:bodyPr>
          <a:lstStyle/>
          <a:p>
            <a:pPr marL="0" indent="0" lvl="0">
              <a:lnSpc>
                <a:spcPts val="3104"/>
              </a:lnSpc>
              <a:spcBef>
                <a:spcPct val="0"/>
              </a:spcBef>
            </a:pPr>
            <a:r>
              <a:rPr lang="en-US" sz="2299" spc="71">
                <a:solidFill>
                  <a:srgbClr val="2B2B2B"/>
                </a:solidFill>
                <a:latin typeface="Quicksand Semi-Bold"/>
              </a:rPr>
              <a:t>Rajah Use Case merupakan satu set aktiviti salam bentuk gambar rajah yang menunjukkan interaksi antara pengguna dengan sistem, dan pentadbir dengan siste,. Rajah ini akan menerangkan hubungan antara pengguna dan pentadbir yang terdapat di dalam sistem. Di dalam sistem yang dibangunkan, terdapat satu pengguna (actor) yang terlibat iaitu pengguna. </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619913" y="535038"/>
            <a:ext cx="11168255" cy="9334292"/>
          </a:xfrm>
          <a:custGeom>
            <a:avLst/>
            <a:gdLst/>
            <a:ahLst/>
            <a:cxnLst/>
            <a:rect r="r" b="b" t="t" l="l"/>
            <a:pathLst>
              <a:path h="9334292" w="11168255">
                <a:moveTo>
                  <a:pt x="0" y="0"/>
                </a:moveTo>
                <a:lnTo>
                  <a:pt x="11168254" y="0"/>
                </a:lnTo>
                <a:lnTo>
                  <a:pt x="11168254" y="9334292"/>
                </a:lnTo>
                <a:lnTo>
                  <a:pt x="0" y="9334292"/>
                </a:lnTo>
                <a:lnTo>
                  <a:pt x="0" y="0"/>
                </a:lnTo>
                <a:close/>
              </a:path>
            </a:pathLst>
          </a:custGeom>
          <a:blipFill>
            <a:blip r:embed="rId7"/>
            <a:stretch>
              <a:fillRect l="0" t="0" r="0" b="0"/>
            </a:stretch>
          </a:blipFill>
        </p:spPr>
      </p:sp>
      <p:sp>
        <p:nvSpPr>
          <p:cNvPr name="TextBox 6" id="6"/>
          <p:cNvSpPr txBox="true"/>
          <p:nvPr/>
        </p:nvSpPr>
        <p:spPr>
          <a:xfrm rot="0">
            <a:off x="13644601" y="1594540"/>
            <a:ext cx="3222936"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rajah kelas</a:t>
            </a:r>
          </a:p>
        </p:txBody>
      </p:sp>
      <p:sp>
        <p:nvSpPr>
          <p:cNvPr name="TextBox 7" id="7"/>
          <p:cNvSpPr txBox="true"/>
          <p:nvPr/>
        </p:nvSpPr>
        <p:spPr>
          <a:xfrm rot="0">
            <a:off x="12746729" y="2625798"/>
            <a:ext cx="5018680" cy="4690110"/>
          </a:xfrm>
          <a:prstGeom prst="rect">
            <a:avLst/>
          </a:prstGeom>
        </p:spPr>
        <p:txBody>
          <a:bodyPr anchor="t" rtlCol="false" tIns="0" lIns="0" bIns="0" rIns="0">
            <a:spAutoFit/>
          </a:bodyPr>
          <a:lstStyle/>
          <a:p>
            <a:pPr marL="0" indent="0" lvl="0">
              <a:lnSpc>
                <a:spcPts val="3104"/>
              </a:lnSpc>
              <a:spcBef>
                <a:spcPct val="0"/>
              </a:spcBef>
            </a:pPr>
            <a:r>
              <a:rPr lang="en-US" sz="2299" spc="71">
                <a:solidFill>
                  <a:srgbClr val="2B2B2B"/>
                </a:solidFill>
                <a:latin typeface="Quicksand Semi-Bold"/>
              </a:rPr>
              <a:t>Rajah Kelas merupakan sebahagian daripada spesifikasi Bahasa Pemodelan Bersatu (UML). Rajah kelas adalah berkaitan dengan hubungan antara pangkalan data dan sistem yang 54 menggunakan pengaturcaraan berorientasikan objek. Untuk memberikan garis panduan kepada sistem yang dibangunkan, Rajah Kelas telah dibangunkan</a:t>
            </a:r>
          </a:p>
        </p:txBody>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9118044" y="3202870"/>
            <a:ext cx="8417143" cy="6055430"/>
          </a:xfrm>
          <a:custGeom>
            <a:avLst/>
            <a:gdLst/>
            <a:ahLst/>
            <a:cxnLst/>
            <a:rect r="r" b="b" t="t" l="l"/>
            <a:pathLst>
              <a:path h="6055430" w="8417143">
                <a:moveTo>
                  <a:pt x="0" y="0"/>
                </a:moveTo>
                <a:lnTo>
                  <a:pt x="8417143" y="0"/>
                </a:lnTo>
                <a:lnTo>
                  <a:pt x="8417143" y="6055430"/>
                </a:lnTo>
                <a:lnTo>
                  <a:pt x="0" y="6055430"/>
                </a:lnTo>
                <a:lnTo>
                  <a:pt x="0" y="0"/>
                </a:lnTo>
                <a:close/>
              </a:path>
            </a:pathLst>
          </a:custGeom>
          <a:blipFill>
            <a:blip r:embed="rId7"/>
            <a:stretch>
              <a:fillRect l="0" t="0" r="0" b="0"/>
            </a:stretch>
          </a:blipFill>
        </p:spPr>
      </p:sp>
      <p:sp>
        <p:nvSpPr>
          <p:cNvPr name="Freeform 6" id="6"/>
          <p:cNvSpPr/>
          <p:nvPr/>
        </p:nvSpPr>
        <p:spPr>
          <a:xfrm flipH="false" flipV="false" rot="0">
            <a:off x="2487270" y="3202870"/>
            <a:ext cx="2771827" cy="6208547"/>
          </a:xfrm>
          <a:custGeom>
            <a:avLst/>
            <a:gdLst/>
            <a:ahLst/>
            <a:cxnLst/>
            <a:rect r="r" b="b" t="t" l="l"/>
            <a:pathLst>
              <a:path h="6208547" w="2771827">
                <a:moveTo>
                  <a:pt x="0" y="0"/>
                </a:moveTo>
                <a:lnTo>
                  <a:pt x="2771827" y="0"/>
                </a:lnTo>
                <a:lnTo>
                  <a:pt x="2771827" y="6208547"/>
                </a:lnTo>
                <a:lnTo>
                  <a:pt x="0" y="6208547"/>
                </a:lnTo>
                <a:lnTo>
                  <a:pt x="0" y="0"/>
                </a:lnTo>
                <a:close/>
              </a:path>
            </a:pathLst>
          </a:custGeom>
          <a:blipFill>
            <a:blip r:embed="rId8"/>
            <a:stretch>
              <a:fillRect l="0" t="0" r="0" b="0"/>
            </a:stretch>
          </a:blipFill>
        </p:spPr>
      </p:sp>
      <p:sp>
        <p:nvSpPr>
          <p:cNvPr name="TextBox 7" id="7"/>
          <p:cNvSpPr txBox="true"/>
          <p:nvPr/>
        </p:nvSpPr>
        <p:spPr>
          <a:xfrm rot="0">
            <a:off x="7604856" y="1613982"/>
            <a:ext cx="3078288"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pendaftaran</a:t>
            </a:r>
          </a:p>
        </p:txBody>
      </p:sp>
      <p:sp>
        <p:nvSpPr>
          <p:cNvPr name="TextBox 8" id="8"/>
          <p:cNvSpPr txBox="true"/>
          <p:nvPr/>
        </p:nvSpPr>
        <p:spPr>
          <a:xfrm rot="0">
            <a:off x="4961384" y="294489"/>
            <a:ext cx="8365232"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anataramuka sistem</a:t>
            </a:r>
          </a:p>
        </p:txBody>
      </p:sp>
      <p:sp>
        <p:nvSpPr>
          <p:cNvPr name="TextBox 9" id="9"/>
          <p:cNvSpPr txBox="true"/>
          <p:nvPr/>
        </p:nvSpPr>
        <p:spPr>
          <a:xfrm rot="0">
            <a:off x="2633669" y="2327596"/>
            <a:ext cx="2479029"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pelanggan</a:t>
            </a:r>
          </a:p>
        </p:txBody>
      </p:sp>
      <p:sp>
        <p:nvSpPr>
          <p:cNvPr name="TextBox 10" id="10"/>
          <p:cNvSpPr txBox="true"/>
          <p:nvPr/>
        </p:nvSpPr>
        <p:spPr>
          <a:xfrm rot="0">
            <a:off x="11890792" y="2327596"/>
            <a:ext cx="2871647"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pengurusan</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472297" y="3202870"/>
            <a:ext cx="2801773" cy="6195226"/>
          </a:xfrm>
          <a:custGeom>
            <a:avLst/>
            <a:gdLst/>
            <a:ahLst/>
            <a:cxnLst/>
            <a:rect r="r" b="b" t="t" l="l"/>
            <a:pathLst>
              <a:path h="6195226" w="2801773">
                <a:moveTo>
                  <a:pt x="0" y="0"/>
                </a:moveTo>
                <a:lnTo>
                  <a:pt x="2801773" y="0"/>
                </a:lnTo>
                <a:lnTo>
                  <a:pt x="2801773" y="6195225"/>
                </a:lnTo>
                <a:lnTo>
                  <a:pt x="0" y="6195225"/>
                </a:lnTo>
                <a:lnTo>
                  <a:pt x="0" y="0"/>
                </a:lnTo>
                <a:close/>
              </a:path>
            </a:pathLst>
          </a:custGeom>
          <a:blipFill>
            <a:blip r:embed="rId7"/>
            <a:stretch>
              <a:fillRect l="0" t="0" r="0" b="0"/>
            </a:stretch>
          </a:blipFill>
        </p:spPr>
      </p:sp>
      <p:sp>
        <p:nvSpPr>
          <p:cNvPr name="Freeform 6" id="6"/>
          <p:cNvSpPr/>
          <p:nvPr/>
        </p:nvSpPr>
        <p:spPr>
          <a:xfrm flipH="false" flipV="false" rot="0">
            <a:off x="9144000" y="3279335"/>
            <a:ext cx="8418880" cy="6051366"/>
          </a:xfrm>
          <a:custGeom>
            <a:avLst/>
            <a:gdLst/>
            <a:ahLst/>
            <a:cxnLst/>
            <a:rect r="r" b="b" t="t" l="l"/>
            <a:pathLst>
              <a:path h="6051366" w="8418880">
                <a:moveTo>
                  <a:pt x="0" y="0"/>
                </a:moveTo>
                <a:lnTo>
                  <a:pt x="8418880" y="0"/>
                </a:lnTo>
                <a:lnTo>
                  <a:pt x="8418880" y="6051366"/>
                </a:lnTo>
                <a:lnTo>
                  <a:pt x="0" y="6051366"/>
                </a:lnTo>
                <a:lnTo>
                  <a:pt x="0" y="0"/>
                </a:lnTo>
                <a:close/>
              </a:path>
            </a:pathLst>
          </a:custGeom>
          <a:blipFill>
            <a:blip r:embed="rId8"/>
            <a:stretch>
              <a:fillRect l="0" t="0" r="0" b="0"/>
            </a:stretch>
          </a:blipFill>
        </p:spPr>
      </p:sp>
      <p:sp>
        <p:nvSpPr>
          <p:cNvPr name="TextBox 7" id="7"/>
          <p:cNvSpPr txBox="true"/>
          <p:nvPr/>
        </p:nvSpPr>
        <p:spPr>
          <a:xfrm rot="0">
            <a:off x="7604856" y="1613982"/>
            <a:ext cx="3078288"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log masuk</a:t>
            </a:r>
          </a:p>
        </p:txBody>
      </p:sp>
      <p:sp>
        <p:nvSpPr>
          <p:cNvPr name="TextBox 8" id="8"/>
          <p:cNvSpPr txBox="true"/>
          <p:nvPr/>
        </p:nvSpPr>
        <p:spPr>
          <a:xfrm rot="0">
            <a:off x="4961384" y="294489"/>
            <a:ext cx="8365232"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anataramuka sistem</a:t>
            </a:r>
          </a:p>
        </p:txBody>
      </p:sp>
      <p:sp>
        <p:nvSpPr>
          <p:cNvPr name="TextBox 9" id="9"/>
          <p:cNvSpPr txBox="true"/>
          <p:nvPr/>
        </p:nvSpPr>
        <p:spPr>
          <a:xfrm rot="0">
            <a:off x="2633669" y="2327596"/>
            <a:ext cx="2479029"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pelanggan</a:t>
            </a:r>
          </a:p>
        </p:txBody>
      </p:sp>
      <p:sp>
        <p:nvSpPr>
          <p:cNvPr name="TextBox 10" id="10"/>
          <p:cNvSpPr txBox="true"/>
          <p:nvPr/>
        </p:nvSpPr>
        <p:spPr>
          <a:xfrm rot="0">
            <a:off x="11890792" y="2327596"/>
            <a:ext cx="2871647"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pengurusan</a:t>
            </a:r>
          </a:p>
        </p:txBody>
      </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TextBox 3" id="3"/>
          <p:cNvSpPr txBox="true"/>
          <p:nvPr/>
        </p:nvSpPr>
        <p:spPr>
          <a:xfrm rot="0">
            <a:off x="533416" y="3020132"/>
            <a:ext cx="9155617" cy="6145530"/>
          </a:xfrm>
          <a:prstGeom prst="rect">
            <a:avLst/>
          </a:prstGeom>
        </p:spPr>
        <p:txBody>
          <a:bodyPr anchor="t" rtlCol="false" tIns="0" lIns="0" bIns="0" rIns="0">
            <a:spAutoFit/>
          </a:bodyPr>
          <a:lstStyle/>
          <a:p>
            <a:pPr>
              <a:lnSpc>
                <a:spcPts val="3239"/>
              </a:lnSpc>
            </a:pPr>
            <a:r>
              <a:rPr lang="en-US" sz="2399" spc="74">
                <a:solidFill>
                  <a:srgbClr val="2B2B2B"/>
                </a:solidFill>
                <a:latin typeface="Quicksand Semi-Bold"/>
              </a:rPr>
              <a:t>Muhsin kids merupakan sebuah perpustakaan kanak - kanak yang terletak di Bandar Baru Bangi, Selangor. Selain berfungsi sebagai perpustakaan, Muhsin Kids juga menjual barangan tempahan cenderahati seperti cawan, baju dan banyak lagi.</a:t>
            </a:r>
          </a:p>
          <a:p>
            <a:pPr>
              <a:lnSpc>
                <a:spcPts val="3239"/>
              </a:lnSpc>
            </a:pPr>
          </a:p>
          <a:p>
            <a:pPr>
              <a:lnSpc>
                <a:spcPts val="3239"/>
              </a:lnSpc>
            </a:pPr>
            <a:r>
              <a:rPr lang="en-US" sz="2399" spc="74">
                <a:solidFill>
                  <a:srgbClr val="2B2B2B"/>
                </a:solidFill>
                <a:latin typeface="Quicksand Semi-Bold"/>
              </a:rPr>
              <a:t>Selama ini pihak Muhsin Kids menguruskan pejualan cenderahati secara manual. Selepas, penaikan pesanan tempahan, pihak Muhsin Kids ingin menaik taraf sistem sedia ada kepada yang lebih efisyen.</a:t>
            </a:r>
          </a:p>
          <a:p>
            <a:pPr>
              <a:lnSpc>
                <a:spcPts val="3239"/>
              </a:lnSpc>
            </a:pPr>
          </a:p>
          <a:p>
            <a:pPr marL="0" indent="0" lvl="0">
              <a:lnSpc>
                <a:spcPts val="3239"/>
              </a:lnSpc>
              <a:spcBef>
                <a:spcPct val="0"/>
              </a:spcBef>
            </a:pPr>
            <a:r>
              <a:rPr lang="en-US" sz="2399" spc="74">
                <a:solidFill>
                  <a:srgbClr val="2B2B2B"/>
                </a:solidFill>
                <a:latin typeface="Quicksand Semi-Bold"/>
              </a:rPr>
              <a:t>Sistem Aplikasi Muhsin Kids diwujudkan untuk menyelesaikan masalah - masalah yang dialami sebelum ini dan mengendalikan penjualan tempahan cenderahati dengan lebih efisyen.</a:t>
            </a:r>
          </a:p>
        </p:txBody>
      </p:sp>
      <p:sp>
        <p:nvSpPr>
          <p:cNvPr name="Freeform 4" id="4"/>
          <p:cNvSpPr/>
          <p:nvPr/>
        </p:nvSpPr>
        <p:spPr>
          <a:xfrm flipH="false" flipV="false" rot="1737559">
            <a:off x="2318674"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true" flipV="false" rot="0">
            <a:off x="-1328922" y="8100335"/>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6" id="6"/>
          <p:cNvSpPr/>
          <p:nvPr/>
        </p:nvSpPr>
        <p:spPr>
          <a:xfrm flipH="false" flipV="false" rot="0">
            <a:off x="17259300" y="698230"/>
            <a:ext cx="3198742" cy="2797445"/>
          </a:xfrm>
          <a:custGeom>
            <a:avLst/>
            <a:gdLst/>
            <a:ahLst/>
            <a:cxnLst/>
            <a:rect r="r" b="b" t="t" l="l"/>
            <a:pathLst>
              <a:path h="2797445" w="3198742">
                <a:moveTo>
                  <a:pt x="0" y="0"/>
                </a:moveTo>
                <a:lnTo>
                  <a:pt x="3198742" y="0"/>
                </a:lnTo>
                <a:lnTo>
                  <a:pt x="3198742" y="2797445"/>
                </a:lnTo>
                <a:lnTo>
                  <a:pt x="0" y="2797445"/>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7" id="7"/>
          <p:cNvSpPr/>
          <p:nvPr/>
        </p:nvSpPr>
        <p:spPr>
          <a:xfrm flipH="false" flipV="false" rot="5400000">
            <a:off x="15561337" y="-1937162"/>
            <a:ext cx="2491650" cy="4103017"/>
          </a:xfrm>
          <a:custGeom>
            <a:avLst/>
            <a:gdLst/>
            <a:ahLst/>
            <a:cxnLst/>
            <a:rect r="r" b="b" t="t" l="l"/>
            <a:pathLst>
              <a:path h="4103017" w="2491650">
                <a:moveTo>
                  <a:pt x="0" y="0"/>
                </a:moveTo>
                <a:lnTo>
                  <a:pt x="2491650" y="0"/>
                </a:lnTo>
                <a:lnTo>
                  <a:pt x="2491650" y="4103017"/>
                </a:lnTo>
                <a:lnTo>
                  <a:pt x="0" y="4103017"/>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grpSp>
        <p:nvGrpSpPr>
          <p:cNvPr name="Group 8" id="8"/>
          <p:cNvGrpSpPr>
            <a:grpSpLocks noChangeAspect="true"/>
          </p:cNvGrpSpPr>
          <p:nvPr/>
        </p:nvGrpSpPr>
        <p:grpSpPr>
          <a:xfrm rot="0">
            <a:off x="10174861" y="1901884"/>
            <a:ext cx="6483233" cy="6483233"/>
            <a:chOff x="0" y="0"/>
            <a:chExt cx="34823400" cy="34823400"/>
          </a:xfrm>
        </p:grpSpPr>
        <p:sp>
          <p:nvSpPr>
            <p:cNvPr name="Freeform 9" id="9"/>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11"/>
              <a:stretch>
                <a:fillRect l="-38888" t="0" r="-38888" b="0"/>
              </a:stretch>
            </a:blipFill>
          </p:spPr>
        </p:sp>
        <p:sp>
          <p:nvSpPr>
            <p:cNvPr name="Freeform 10" id="10"/>
            <p:cNvSpPr/>
            <p:nvPr/>
          </p:nvSpPr>
          <p:spPr>
            <a:xfrm flipH="false" flipV="false" rot="0">
              <a:off x="0" y="0"/>
              <a:ext cx="34823400" cy="34823400"/>
            </a:xfrm>
            <a:custGeom>
              <a:avLst/>
              <a:gdLst/>
              <a:ahLst/>
              <a:cxnLst/>
              <a:rect r="r" b="b" t="t" l="l"/>
              <a:pathLst>
                <a:path h="34823400" w="34823400">
                  <a:moveTo>
                    <a:pt x="34823400" y="34823400"/>
                  </a:moveTo>
                  <a:lnTo>
                    <a:pt x="0" y="34823400"/>
                  </a:lnTo>
                  <a:lnTo>
                    <a:pt x="0" y="0"/>
                  </a:lnTo>
                  <a:lnTo>
                    <a:pt x="34823400" y="0"/>
                  </a:lnTo>
                  <a:lnTo>
                    <a:pt x="34823400" y="34823400"/>
                  </a:lnTo>
                  <a:close/>
                </a:path>
              </a:pathLst>
            </a:custGeom>
            <a:blipFill>
              <a:blip r:embed="rId12"/>
              <a:stretch>
                <a:fillRect l="0" t="0" r="0" b="0"/>
              </a:stretch>
            </a:blipFill>
          </p:spPr>
        </p:sp>
      </p:grpSp>
      <p:sp>
        <p:nvSpPr>
          <p:cNvPr name="TextBox 11" id="11"/>
          <p:cNvSpPr txBox="true"/>
          <p:nvPr/>
        </p:nvSpPr>
        <p:spPr>
          <a:xfrm rot="0">
            <a:off x="520212" y="528317"/>
            <a:ext cx="6849185"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bab 1 pengenalan</a:t>
            </a:r>
          </a:p>
        </p:txBody>
      </p:sp>
      <p:sp>
        <p:nvSpPr>
          <p:cNvPr name="TextBox 12" id="12"/>
          <p:cNvSpPr txBox="true"/>
          <p:nvPr/>
        </p:nvSpPr>
        <p:spPr>
          <a:xfrm rot="0">
            <a:off x="545033" y="1806634"/>
            <a:ext cx="9144000" cy="887095"/>
          </a:xfrm>
          <a:prstGeom prst="rect">
            <a:avLst/>
          </a:prstGeom>
        </p:spPr>
        <p:txBody>
          <a:bodyPr anchor="t" rtlCol="false" tIns="0" lIns="0" bIns="0" rIns="0">
            <a:spAutoFit/>
          </a:bodyPr>
          <a:lstStyle/>
          <a:p>
            <a:pPr algn="ctr">
              <a:lnSpc>
                <a:spcPts val="7279"/>
              </a:lnSpc>
            </a:pPr>
            <a:r>
              <a:rPr lang="en-US" sz="5199">
                <a:solidFill>
                  <a:srgbClr val="2B2B2B"/>
                </a:solidFill>
                <a:latin typeface="Canva Sans Bold"/>
              </a:rPr>
              <a:t>LATAR BELAKANG PROJEK</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1251424" y="2601160"/>
            <a:ext cx="3289910" cy="7268170"/>
          </a:xfrm>
          <a:custGeom>
            <a:avLst/>
            <a:gdLst/>
            <a:ahLst/>
            <a:cxnLst/>
            <a:rect r="r" b="b" t="t" l="l"/>
            <a:pathLst>
              <a:path h="7268170" w="3289910">
                <a:moveTo>
                  <a:pt x="0" y="0"/>
                </a:moveTo>
                <a:lnTo>
                  <a:pt x="3289910" y="0"/>
                </a:lnTo>
                <a:lnTo>
                  <a:pt x="3289910" y="7268170"/>
                </a:lnTo>
                <a:lnTo>
                  <a:pt x="0" y="7268170"/>
                </a:lnTo>
                <a:lnTo>
                  <a:pt x="0" y="0"/>
                </a:lnTo>
                <a:close/>
              </a:path>
            </a:pathLst>
          </a:custGeom>
          <a:blipFill>
            <a:blip r:embed="rId7"/>
            <a:stretch>
              <a:fillRect l="0" t="0" r="0" b="0"/>
            </a:stretch>
          </a:blipFill>
        </p:spPr>
      </p:sp>
      <p:sp>
        <p:nvSpPr>
          <p:cNvPr name="Freeform 6" id="6"/>
          <p:cNvSpPr/>
          <p:nvPr/>
        </p:nvSpPr>
        <p:spPr>
          <a:xfrm flipH="false" flipV="false" rot="0">
            <a:off x="5423224" y="2601160"/>
            <a:ext cx="3270676" cy="7268170"/>
          </a:xfrm>
          <a:custGeom>
            <a:avLst/>
            <a:gdLst/>
            <a:ahLst/>
            <a:cxnLst/>
            <a:rect r="r" b="b" t="t" l="l"/>
            <a:pathLst>
              <a:path h="7268170" w="3270676">
                <a:moveTo>
                  <a:pt x="0" y="0"/>
                </a:moveTo>
                <a:lnTo>
                  <a:pt x="3270677" y="0"/>
                </a:lnTo>
                <a:lnTo>
                  <a:pt x="3270677" y="7268170"/>
                </a:lnTo>
                <a:lnTo>
                  <a:pt x="0" y="7268170"/>
                </a:lnTo>
                <a:lnTo>
                  <a:pt x="0" y="0"/>
                </a:lnTo>
                <a:close/>
              </a:path>
            </a:pathLst>
          </a:custGeom>
          <a:blipFill>
            <a:blip r:embed="rId8"/>
            <a:stretch>
              <a:fillRect l="0" t="0" r="0" b="0"/>
            </a:stretch>
          </a:blipFill>
        </p:spPr>
      </p:sp>
      <p:sp>
        <p:nvSpPr>
          <p:cNvPr name="Freeform 7" id="7"/>
          <p:cNvSpPr/>
          <p:nvPr/>
        </p:nvSpPr>
        <p:spPr>
          <a:xfrm flipH="false" flipV="false" rot="0">
            <a:off x="9605840" y="2601160"/>
            <a:ext cx="3259541" cy="7268170"/>
          </a:xfrm>
          <a:custGeom>
            <a:avLst/>
            <a:gdLst/>
            <a:ahLst/>
            <a:cxnLst/>
            <a:rect r="r" b="b" t="t" l="l"/>
            <a:pathLst>
              <a:path h="7268170" w="3259541">
                <a:moveTo>
                  <a:pt x="0" y="0"/>
                </a:moveTo>
                <a:lnTo>
                  <a:pt x="3259541" y="0"/>
                </a:lnTo>
                <a:lnTo>
                  <a:pt x="3259541" y="7268170"/>
                </a:lnTo>
                <a:lnTo>
                  <a:pt x="0" y="7268170"/>
                </a:lnTo>
                <a:lnTo>
                  <a:pt x="0" y="0"/>
                </a:lnTo>
                <a:close/>
              </a:path>
            </a:pathLst>
          </a:custGeom>
          <a:blipFill>
            <a:blip r:embed="rId9"/>
            <a:stretch>
              <a:fillRect l="0" t="0" r="0" b="0"/>
            </a:stretch>
          </a:blipFill>
        </p:spPr>
      </p:sp>
      <p:sp>
        <p:nvSpPr>
          <p:cNvPr name="Freeform 8" id="8"/>
          <p:cNvSpPr/>
          <p:nvPr/>
        </p:nvSpPr>
        <p:spPr>
          <a:xfrm flipH="false" flipV="false" rot="0">
            <a:off x="13788456" y="2601160"/>
            <a:ext cx="3248120" cy="7268170"/>
          </a:xfrm>
          <a:custGeom>
            <a:avLst/>
            <a:gdLst/>
            <a:ahLst/>
            <a:cxnLst/>
            <a:rect r="r" b="b" t="t" l="l"/>
            <a:pathLst>
              <a:path h="7268170" w="3248120">
                <a:moveTo>
                  <a:pt x="0" y="0"/>
                </a:moveTo>
                <a:lnTo>
                  <a:pt x="3248120" y="0"/>
                </a:lnTo>
                <a:lnTo>
                  <a:pt x="3248120" y="7268170"/>
                </a:lnTo>
                <a:lnTo>
                  <a:pt x="0" y="7268170"/>
                </a:lnTo>
                <a:lnTo>
                  <a:pt x="0" y="0"/>
                </a:lnTo>
                <a:close/>
              </a:path>
            </a:pathLst>
          </a:custGeom>
          <a:blipFill>
            <a:blip r:embed="rId10"/>
            <a:stretch>
              <a:fillRect l="0" t="0" r="0" b="0"/>
            </a:stretch>
          </a:blipFill>
        </p:spPr>
      </p:sp>
      <p:sp>
        <p:nvSpPr>
          <p:cNvPr name="TextBox 9" id="9"/>
          <p:cNvSpPr txBox="true"/>
          <p:nvPr/>
        </p:nvSpPr>
        <p:spPr>
          <a:xfrm rot="0">
            <a:off x="1756921" y="1765852"/>
            <a:ext cx="3078288"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pembelian</a:t>
            </a:r>
          </a:p>
        </p:txBody>
      </p:sp>
      <p:sp>
        <p:nvSpPr>
          <p:cNvPr name="TextBox 10" id="10"/>
          <p:cNvSpPr txBox="true"/>
          <p:nvPr/>
        </p:nvSpPr>
        <p:spPr>
          <a:xfrm rot="0">
            <a:off x="4961384" y="294489"/>
            <a:ext cx="8365232"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anataramuka sistem</a:t>
            </a:r>
          </a:p>
        </p:txBody>
      </p:sp>
      <p:sp>
        <p:nvSpPr>
          <p:cNvPr name="TextBox 11" id="11"/>
          <p:cNvSpPr txBox="true"/>
          <p:nvPr/>
        </p:nvSpPr>
        <p:spPr>
          <a:xfrm rot="0">
            <a:off x="5788573" y="1765852"/>
            <a:ext cx="3078288"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rekabentuk</a:t>
            </a:r>
          </a:p>
        </p:txBody>
      </p:sp>
      <p:sp>
        <p:nvSpPr>
          <p:cNvPr name="TextBox 12" id="12"/>
          <p:cNvSpPr txBox="true"/>
          <p:nvPr/>
        </p:nvSpPr>
        <p:spPr>
          <a:xfrm rot="0">
            <a:off x="9605840" y="1758088"/>
            <a:ext cx="3314819"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penghantaran</a:t>
            </a:r>
          </a:p>
        </p:txBody>
      </p:sp>
      <p:sp>
        <p:nvSpPr>
          <p:cNvPr name="TextBox 13" id="13"/>
          <p:cNvSpPr txBox="true"/>
          <p:nvPr/>
        </p:nvSpPr>
        <p:spPr>
          <a:xfrm rot="0">
            <a:off x="13944481" y="1758088"/>
            <a:ext cx="3314819"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pembayaran</a:t>
            </a:r>
          </a:p>
        </p:txBody>
      </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3239340" y="2308546"/>
            <a:ext cx="11809320" cy="7734654"/>
          </a:xfrm>
          <a:custGeom>
            <a:avLst/>
            <a:gdLst/>
            <a:ahLst/>
            <a:cxnLst/>
            <a:rect r="r" b="b" t="t" l="l"/>
            <a:pathLst>
              <a:path h="7734654" w="11809320">
                <a:moveTo>
                  <a:pt x="0" y="0"/>
                </a:moveTo>
                <a:lnTo>
                  <a:pt x="11809320" y="0"/>
                </a:lnTo>
                <a:lnTo>
                  <a:pt x="11809320" y="7734654"/>
                </a:lnTo>
                <a:lnTo>
                  <a:pt x="0" y="7734654"/>
                </a:lnTo>
                <a:lnTo>
                  <a:pt x="0" y="0"/>
                </a:lnTo>
                <a:close/>
              </a:path>
            </a:pathLst>
          </a:custGeom>
          <a:blipFill>
            <a:blip r:embed="rId7"/>
            <a:stretch>
              <a:fillRect l="0" t="0" r="0" b="0"/>
            </a:stretch>
          </a:blipFill>
        </p:spPr>
      </p:sp>
      <p:sp>
        <p:nvSpPr>
          <p:cNvPr name="TextBox 6" id="6"/>
          <p:cNvSpPr txBox="true"/>
          <p:nvPr/>
        </p:nvSpPr>
        <p:spPr>
          <a:xfrm rot="0">
            <a:off x="6633644" y="1613982"/>
            <a:ext cx="5020711"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pengurusan inventori</a:t>
            </a:r>
          </a:p>
        </p:txBody>
      </p:sp>
      <p:sp>
        <p:nvSpPr>
          <p:cNvPr name="TextBox 7" id="7"/>
          <p:cNvSpPr txBox="true"/>
          <p:nvPr/>
        </p:nvSpPr>
        <p:spPr>
          <a:xfrm rot="0">
            <a:off x="4961384" y="294489"/>
            <a:ext cx="8365232"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anataramuka sistem</a:t>
            </a:r>
          </a:p>
        </p:txBody>
      </p:sp>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2514574" y="8661324"/>
            <a:ext cx="4277568" cy="2978743"/>
          </a:xfrm>
          <a:custGeom>
            <a:avLst/>
            <a:gdLst/>
            <a:ahLst/>
            <a:cxnLst/>
            <a:rect r="r" b="b" t="t" l="l"/>
            <a:pathLst>
              <a:path h="2978743" w="4277568">
                <a:moveTo>
                  <a:pt x="0" y="0"/>
                </a:moveTo>
                <a:lnTo>
                  <a:pt x="4277569" y="0"/>
                </a:lnTo>
                <a:lnTo>
                  <a:pt x="4277569" y="2978743"/>
                </a:lnTo>
                <a:lnTo>
                  <a:pt x="0" y="2978743"/>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7096905" y="3925196"/>
            <a:ext cx="2854557" cy="2956698"/>
          </a:xfrm>
          <a:custGeom>
            <a:avLst/>
            <a:gdLst/>
            <a:ahLst/>
            <a:cxnLst/>
            <a:rect r="r" b="b" t="t" l="l"/>
            <a:pathLst>
              <a:path h="2956698" w="2854557">
                <a:moveTo>
                  <a:pt x="0" y="0"/>
                </a:moveTo>
                <a:lnTo>
                  <a:pt x="2854557" y="0"/>
                </a:lnTo>
                <a:lnTo>
                  <a:pt x="2854557" y="2956698"/>
                </a:lnTo>
                <a:lnTo>
                  <a:pt x="0" y="2956698"/>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true" flipV="false" rot="0">
            <a:off x="-1136496" y="8228619"/>
            <a:ext cx="3057281" cy="2751553"/>
          </a:xfrm>
          <a:custGeom>
            <a:avLst/>
            <a:gdLst/>
            <a:ahLst/>
            <a:cxnLst/>
            <a:rect r="r" b="b" t="t" l="l"/>
            <a:pathLst>
              <a:path h="2751553" w="3057281">
                <a:moveTo>
                  <a:pt x="3057281" y="0"/>
                </a:moveTo>
                <a:lnTo>
                  <a:pt x="0" y="0"/>
                </a:lnTo>
                <a:lnTo>
                  <a:pt x="0" y="2751552"/>
                </a:lnTo>
                <a:lnTo>
                  <a:pt x="3057281" y="2751552"/>
                </a:lnTo>
                <a:lnTo>
                  <a:pt x="3057281"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6413011" y="7395331"/>
            <a:ext cx="4539051" cy="4810170"/>
          </a:xfrm>
          <a:custGeom>
            <a:avLst/>
            <a:gdLst/>
            <a:ahLst/>
            <a:cxnLst/>
            <a:rect r="r" b="b" t="t" l="l"/>
            <a:pathLst>
              <a:path h="4810170" w="4539051">
                <a:moveTo>
                  <a:pt x="0" y="0"/>
                </a:moveTo>
                <a:lnTo>
                  <a:pt x="4539051" y="0"/>
                </a:lnTo>
                <a:lnTo>
                  <a:pt x="4539051" y="4810170"/>
                </a:lnTo>
                <a:lnTo>
                  <a:pt x="0" y="4810170"/>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029695" y="4662240"/>
            <a:ext cx="2058395" cy="3339578"/>
          </a:xfrm>
          <a:custGeom>
            <a:avLst/>
            <a:gdLst/>
            <a:ahLst/>
            <a:cxnLst/>
            <a:rect r="r" b="b" t="t" l="l"/>
            <a:pathLst>
              <a:path h="3339578" w="2058395">
                <a:moveTo>
                  <a:pt x="0" y="0"/>
                </a:moveTo>
                <a:lnTo>
                  <a:pt x="2058395" y="0"/>
                </a:lnTo>
                <a:lnTo>
                  <a:pt x="2058395" y="3339578"/>
                </a:lnTo>
                <a:lnTo>
                  <a:pt x="0" y="3339578"/>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a:ln cap="sq">
            <a:noFill/>
            <a:prstDash val="solid"/>
            <a:miter/>
          </a:ln>
        </p:spPr>
      </p:sp>
      <p:sp>
        <p:nvSpPr>
          <p:cNvPr name="Freeform 8" id="8"/>
          <p:cNvSpPr/>
          <p:nvPr/>
        </p:nvSpPr>
        <p:spPr>
          <a:xfrm flipH="false" flipV="false" rot="0">
            <a:off x="7426264" y="8847163"/>
            <a:ext cx="2906489" cy="3358338"/>
          </a:xfrm>
          <a:custGeom>
            <a:avLst/>
            <a:gdLst/>
            <a:ahLst/>
            <a:cxnLst/>
            <a:rect r="r" b="b" t="t" l="l"/>
            <a:pathLst>
              <a:path h="3358338" w="2906489">
                <a:moveTo>
                  <a:pt x="0" y="0"/>
                </a:moveTo>
                <a:lnTo>
                  <a:pt x="2906488" y="0"/>
                </a:lnTo>
                <a:lnTo>
                  <a:pt x="2906488" y="3358338"/>
                </a:lnTo>
                <a:lnTo>
                  <a:pt x="0" y="3358338"/>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7096905" y="1028700"/>
            <a:ext cx="2886146" cy="2524065"/>
          </a:xfrm>
          <a:custGeom>
            <a:avLst/>
            <a:gdLst/>
            <a:ahLst/>
            <a:cxnLst/>
            <a:rect r="r" b="b" t="t" l="l"/>
            <a:pathLst>
              <a:path h="2524065" w="2886146">
                <a:moveTo>
                  <a:pt x="0" y="0"/>
                </a:moveTo>
                <a:lnTo>
                  <a:pt x="2886145" y="0"/>
                </a:lnTo>
                <a:lnTo>
                  <a:pt x="2886145" y="2524065"/>
                </a:lnTo>
                <a:lnTo>
                  <a:pt x="0" y="2524065"/>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p:spPr>
      </p:sp>
      <p:sp>
        <p:nvSpPr>
          <p:cNvPr name="Freeform 10" id="10"/>
          <p:cNvSpPr/>
          <p:nvPr/>
        </p:nvSpPr>
        <p:spPr>
          <a:xfrm flipH="false" flipV="false" rot="-10800000">
            <a:off x="10696671" y="9261214"/>
            <a:ext cx="5352421" cy="2530235"/>
          </a:xfrm>
          <a:custGeom>
            <a:avLst/>
            <a:gdLst/>
            <a:ahLst/>
            <a:cxnLst/>
            <a:rect r="r" b="b" t="t" l="l"/>
            <a:pathLst>
              <a:path h="2530235" w="5352421">
                <a:moveTo>
                  <a:pt x="0" y="0"/>
                </a:moveTo>
                <a:lnTo>
                  <a:pt x="5352421" y="0"/>
                </a:lnTo>
                <a:lnTo>
                  <a:pt x="5352421" y="2530235"/>
                </a:lnTo>
                <a:lnTo>
                  <a:pt x="0" y="2530235"/>
                </a:lnTo>
                <a:lnTo>
                  <a:pt x="0" y="0"/>
                </a:lnTo>
                <a:close/>
              </a:path>
            </a:pathLst>
          </a:custGeom>
          <a:blipFill>
            <a:blip r:embed="rId17">
              <a:extLst>
                <a:ext uri="{96DAC541-7B7A-43D3-8B79-37D633B846F1}">
                  <asvg:svgBlip xmlns:asvg="http://schemas.microsoft.com/office/drawing/2016/SVG/main" r:embed="rId18"/>
                </a:ext>
              </a:extLst>
            </a:blip>
            <a:stretch>
              <a:fillRect l="0" t="0" r="0" b="0"/>
            </a:stretch>
          </a:blipFill>
        </p:spPr>
      </p:sp>
      <p:sp>
        <p:nvSpPr>
          <p:cNvPr name="Freeform 11" id="11"/>
          <p:cNvSpPr/>
          <p:nvPr/>
        </p:nvSpPr>
        <p:spPr>
          <a:xfrm flipH="false" flipV="false" rot="0">
            <a:off x="-417113" y="-1667348"/>
            <a:ext cx="2477977" cy="3577131"/>
          </a:xfrm>
          <a:custGeom>
            <a:avLst/>
            <a:gdLst/>
            <a:ahLst/>
            <a:cxnLst/>
            <a:rect r="r" b="b" t="t" l="l"/>
            <a:pathLst>
              <a:path h="3577131" w="2477977">
                <a:moveTo>
                  <a:pt x="0" y="0"/>
                </a:moveTo>
                <a:lnTo>
                  <a:pt x="2477976" y="0"/>
                </a:lnTo>
                <a:lnTo>
                  <a:pt x="2477976" y="3577131"/>
                </a:lnTo>
                <a:lnTo>
                  <a:pt x="0" y="3577131"/>
                </a:lnTo>
                <a:lnTo>
                  <a:pt x="0" y="0"/>
                </a:lnTo>
                <a:close/>
              </a:path>
            </a:pathLst>
          </a:custGeom>
          <a:blipFill>
            <a:blip r:embed="rId19">
              <a:extLst>
                <a:ext uri="{96DAC541-7B7A-43D3-8B79-37D633B846F1}">
                  <asvg:svgBlip xmlns:asvg="http://schemas.microsoft.com/office/drawing/2016/SVG/main" r:embed="rId20"/>
                </a:ext>
              </a:extLst>
            </a:blip>
            <a:stretch>
              <a:fillRect l="0" t="0" r="0" b="0"/>
            </a:stretch>
          </a:blipFill>
          <a:ln cap="sq">
            <a:noFill/>
            <a:prstDash val="solid"/>
            <a:miter/>
          </a:ln>
        </p:spPr>
      </p:sp>
      <p:sp>
        <p:nvSpPr>
          <p:cNvPr name="Freeform 12" id="12"/>
          <p:cNvSpPr/>
          <p:nvPr/>
        </p:nvSpPr>
        <p:spPr>
          <a:xfrm flipH="false" flipV="false" rot="0">
            <a:off x="2060863" y="-1667348"/>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21">
              <a:extLst>
                <a:ext uri="{96DAC541-7B7A-43D3-8B79-37D633B846F1}">
                  <asvg:svgBlip xmlns:asvg="http://schemas.microsoft.com/office/drawing/2016/SVG/main" r:embed="rId22"/>
                </a:ext>
              </a:extLst>
            </a:blip>
            <a:stretch>
              <a:fillRect l="0" t="0" r="0" b="0"/>
            </a:stretch>
          </a:blipFill>
          <a:ln cap="sq">
            <a:noFill/>
            <a:prstDash val="solid"/>
            <a:miter/>
          </a:ln>
        </p:spPr>
      </p:sp>
      <p:sp>
        <p:nvSpPr>
          <p:cNvPr name="Freeform 13" id="13"/>
          <p:cNvSpPr/>
          <p:nvPr/>
        </p:nvSpPr>
        <p:spPr>
          <a:xfrm flipH="false" flipV="false" rot="4182716">
            <a:off x="5683694" y="-2327113"/>
            <a:ext cx="3249068" cy="4006698"/>
          </a:xfrm>
          <a:custGeom>
            <a:avLst/>
            <a:gdLst/>
            <a:ahLst/>
            <a:cxnLst/>
            <a:rect r="r" b="b" t="t" l="l"/>
            <a:pathLst>
              <a:path h="4006698" w="3249068">
                <a:moveTo>
                  <a:pt x="0" y="0"/>
                </a:moveTo>
                <a:lnTo>
                  <a:pt x="3249068" y="0"/>
                </a:lnTo>
                <a:lnTo>
                  <a:pt x="3249068" y="4006699"/>
                </a:lnTo>
                <a:lnTo>
                  <a:pt x="0" y="4006699"/>
                </a:lnTo>
                <a:lnTo>
                  <a:pt x="0" y="0"/>
                </a:lnTo>
                <a:close/>
              </a:path>
            </a:pathLst>
          </a:custGeom>
          <a:blipFill>
            <a:blip r:embed="rId23">
              <a:extLst>
                <a:ext uri="{96DAC541-7B7A-43D3-8B79-37D633B846F1}">
                  <asvg:svgBlip xmlns:asvg="http://schemas.microsoft.com/office/drawing/2016/SVG/main" r:embed="rId24"/>
                </a:ext>
              </a:extLst>
            </a:blip>
            <a:stretch>
              <a:fillRect l="0" t="0" r="0" b="0"/>
            </a:stretch>
          </a:blipFill>
        </p:spPr>
      </p:sp>
      <p:sp>
        <p:nvSpPr>
          <p:cNvPr name="Freeform 14" id="14"/>
          <p:cNvSpPr/>
          <p:nvPr/>
        </p:nvSpPr>
        <p:spPr>
          <a:xfrm flipH="false" flipV="false" rot="0">
            <a:off x="14181395" y="-3285587"/>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25">
              <a:extLst>
                <a:ext uri="{96DAC541-7B7A-43D3-8B79-37D633B846F1}">
                  <asvg:svgBlip xmlns:asvg="http://schemas.microsoft.com/office/drawing/2016/SVG/main" r:embed="rId26"/>
                </a:ext>
              </a:extLst>
            </a:blip>
            <a:stretch>
              <a:fillRect l="0" t="0" r="0" b="0"/>
            </a:stretch>
          </a:blipFill>
        </p:spPr>
      </p:sp>
      <p:sp>
        <p:nvSpPr>
          <p:cNvPr name="Freeform 15" id="15"/>
          <p:cNvSpPr/>
          <p:nvPr/>
        </p:nvSpPr>
        <p:spPr>
          <a:xfrm flipH="false" flipV="false" rot="5400000">
            <a:off x="10684014" y="-1843014"/>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27">
              <a:extLst>
                <a:ext uri="{96DAC541-7B7A-43D3-8B79-37D633B846F1}">
                  <asvg:svgBlip xmlns:asvg="http://schemas.microsoft.com/office/drawing/2016/SVG/main" r:embed="rId28"/>
                </a:ext>
              </a:extLst>
            </a:blip>
            <a:stretch>
              <a:fillRect l="0" t="0" r="0" b="0"/>
            </a:stretch>
          </a:blipFill>
        </p:spPr>
      </p:sp>
      <p:sp>
        <p:nvSpPr>
          <p:cNvPr name="Freeform 16" id="16"/>
          <p:cNvSpPr/>
          <p:nvPr/>
        </p:nvSpPr>
        <p:spPr>
          <a:xfrm flipH="false" flipV="false" rot="0">
            <a:off x="-972660" y="2160503"/>
            <a:ext cx="2001360" cy="2251018"/>
          </a:xfrm>
          <a:custGeom>
            <a:avLst/>
            <a:gdLst/>
            <a:ahLst/>
            <a:cxnLst/>
            <a:rect r="r" b="b" t="t" l="l"/>
            <a:pathLst>
              <a:path h="2251018" w="2001360">
                <a:moveTo>
                  <a:pt x="0" y="0"/>
                </a:moveTo>
                <a:lnTo>
                  <a:pt x="2001360" y="0"/>
                </a:lnTo>
                <a:lnTo>
                  <a:pt x="2001360" y="2251018"/>
                </a:lnTo>
                <a:lnTo>
                  <a:pt x="0" y="2251018"/>
                </a:lnTo>
                <a:lnTo>
                  <a:pt x="0" y="0"/>
                </a:lnTo>
                <a:close/>
              </a:path>
            </a:pathLst>
          </a:custGeom>
          <a:blipFill>
            <a:blip r:embed="rId29">
              <a:extLst>
                <a:ext uri="{96DAC541-7B7A-43D3-8B79-37D633B846F1}">
                  <asvg:svgBlip xmlns:asvg="http://schemas.microsoft.com/office/drawing/2016/SVG/main" r:embed="rId30"/>
                </a:ext>
              </a:extLst>
            </a:blip>
            <a:stretch>
              <a:fillRect l="0" t="0" r="0" b="0"/>
            </a:stretch>
          </a:blipFill>
          <a:ln cap="sq">
            <a:noFill/>
            <a:prstDash val="solid"/>
            <a:miter/>
          </a:ln>
        </p:spPr>
      </p:sp>
      <p:sp>
        <p:nvSpPr>
          <p:cNvPr name="TextBox 17" id="17"/>
          <p:cNvSpPr txBox="true"/>
          <p:nvPr/>
        </p:nvSpPr>
        <p:spPr>
          <a:xfrm rot="0">
            <a:off x="4333911" y="3442714"/>
            <a:ext cx="9620177" cy="4173097"/>
          </a:xfrm>
          <a:prstGeom prst="rect">
            <a:avLst/>
          </a:prstGeom>
        </p:spPr>
        <p:txBody>
          <a:bodyPr anchor="t" rtlCol="false" tIns="0" lIns="0" bIns="0" rIns="0">
            <a:spAutoFit/>
          </a:bodyPr>
          <a:lstStyle/>
          <a:p>
            <a:pPr algn="ctr" marL="0" indent="0" lvl="0">
              <a:lnSpc>
                <a:spcPts val="15644"/>
              </a:lnSpc>
            </a:pPr>
            <a:r>
              <a:rPr lang="en-US" sz="17981" spc="-359">
                <a:solidFill>
                  <a:srgbClr val="2B2B2B"/>
                </a:solidFill>
                <a:latin typeface="Fibre"/>
              </a:rPr>
              <a:t>terima kasih</a:t>
            </a:r>
          </a:p>
        </p:txBody>
      </p:sp>
      <p:sp>
        <p:nvSpPr>
          <p:cNvPr name="Freeform 18" id="18"/>
          <p:cNvSpPr/>
          <p:nvPr/>
        </p:nvSpPr>
        <p:spPr>
          <a:xfrm flipH="false" flipV="false" rot="0">
            <a:off x="4653359" y="4114800"/>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
        <p:nvSpPr>
          <p:cNvPr name="Freeform 19" id="19"/>
          <p:cNvSpPr/>
          <p:nvPr/>
        </p:nvSpPr>
        <p:spPr>
          <a:xfrm flipH="false" flipV="false" rot="-10800000">
            <a:off x="12660293" y="4114800"/>
            <a:ext cx="1018413" cy="2057400"/>
          </a:xfrm>
          <a:custGeom>
            <a:avLst/>
            <a:gdLst/>
            <a:ahLst/>
            <a:cxnLst/>
            <a:rect r="r" b="b" t="t" l="l"/>
            <a:pathLst>
              <a:path h="2057400" w="1018413">
                <a:moveTo>
                  <a:pt x="0" y="0"/>
                </a:moveTo>
                <a:lnTo>
                  <a:pt x="1018413" y="0"/>
                </a:lnTo>
                <a:lnTo>
                  <a:pt x="1018413" y="2057400"/>
                </a:lnTo>
                <a:lnTo>
                  <a:pt x="0" y="2057400"/>
                </a:lnTo>
                <a:lnTo>
                  <a:pt x="0" y="0"/>
                </a:lnTo>
                <a:close/>
              </a:path>
            </a:pathLst>
          </a:custGeom>
          <a:blipFill>
            <a:blip r:embed="rId31">
              <a:extLst>
                <a:ext uri="{96DAC541-7B7A-43D3-8B79-37D633B846F1}">
                  <asvg:svgBlip xmlns:asvg="http://schemas.microsoft.com/office/drawing/2016/SVG/main" r:embed="rId32"/>
                </a:ext>
              </a:extLst>
            </a:blip>
            <a:stretch>
              <a:fillRect l="0" t="0" r="0" b="0"/>
            </a:stretch>
          </a:blipFill>
        </p:spPr>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TextBox 3" id="3"/>
          <p:cNvSpPr txBox="true"/>
          <p:nvPr/>
        </p:nvSpPr>
        <p:spPr>
          <a:xfrm rot="0">
            <a:off x="638507" y="3440253"/>
            <a:ext cx="4615389" cy="4850130"/>
          </a:xfrm>
          <a:prstGeom prst="rect">
            <a:avLst/>
          </a:prstGeom>
        </p:spPr>
        <p:txBody>
          <a:bodyPr anchor="t" rtlCol="false" tIns="0" lIns="0" bIns="0" rIns="0">
            <a:spAutoFit/>
          </a:bodyPr>
          <a:lstStyle/>
          <a:p>
            <a:pPr marL="410209" indent="-205105" lvl="1">
              <a:lnSpc>
                <a:spcPts val="2564"/>
              </a:lnSpc>
              <a:spcBef>
                <a:spcPct val="0"/>
              </a:spcBef>
              <a:buFont typeface="Arial"/>
              <a:buChar char="•"/>
            </a:pPr>
            <a:r>
              <a:rPr lang="en-US" sz="1899" spc="58" u="none">
                <a:solidFill>
                  <a:srgbClr val="2B2B2B"/>
                </a:solidFill>
                <a:latin typeface="Quicksand Semi-Bold"/>
              </a:rPr>
              <a:t>Pihak Muhsin Kids hanya boleh menerima kiriman hasil kerja pelanggan melalui sistem penghataran ke alamat Muhsin Kids. </a:t>
            </a:r>
          </a:p>
          <a:p>
            <a:pPr marL="410209" indent="-205105" lvl="1">
              <a:lnSpc>
                <a:spcPts val="2564"/>
              </a:lnSpc>
              <a:spcBef>
                <a:spcPct val="0"/>
              </a:spcBef>
              <a:buFont typeface="Arial"/>
              <a:buChar char="•"/>
            </a:pPr>
            <a:r>
              <a:rPr lang="en-US" sz="1899" spc="58" u="none">
                <a:solidFill>
                  <a:srgbClr val="2B2B2B"/>
                </a:solidFill>
                <a:latin typeface="Quicksand Semi-Bold"/>
              </a:rPr>
              <a:t>Proses ini mengambil masa yang lama kerana perlu melalui 2 proses penghataran, yang pertama penghantaran hasil karya ke pihak Muhsin Kids dan yang kedua penghantaran produk akhir cenderahati kepada pelanggan.</a:t>
            </a:r>
          </a:p>
          <a:p>
            <a:pPr marL="410209" indent="-205105" lvl="1">
              <a:lnSpc>
                <a:spcPts val="2564"/>
              </a:lnSpc>
              <a:spcBef>
                <a:spcPct val="0"/>
              </a:spcBef>
              <a:buFont typeface="Arial"/>
              <a:buChar char="•"/>
            </a:pPr>
            <a:r>
              <a:rPr lang="en-US" sz="1899" spc="58" u="none">
                <a:solidFill>
                  <a:srgbClr val="2B2B2B"/>
                </a:solidFill>
                <a:latin typeface="Quicksand Semi-Bold"/>
              </a:rPr>
              <a:t>Setiap penghantaran memakan masa 3 hari</a:t>
            </a:r>
          </a:p>
        </p:txBody>
      </p:sp>
      <p:sp>
        <p:nvSpPr>
          <p:cNvPr name="Freeform 4" id="4"/>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5" id="5"/>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6" id="6"/>
          <p:cNvSpPr/>
          <p:nvPr/>
        </p:nvSpPr>
        <p:spPr>
          <a:xfrm flipH="false" flipV="false" rot="0">
            <a:off x="5167908" y="3017487"/>
            <a:ext cx="1137417" cy="2126013"/>
          </a:xfrm>
          <a:custGeom>
            <a:avLst/>
            <a:gdLst/>
            <a:ahLst/>
            <a:cxnLst/>
            <a:rect r="r" b="b" t="t" l="l"/>
            <a:pathLst>
              <a:path h="2126013" w="1137417">
                <a:moveTo>
                  <a:pt x="0" y="0"/>
                </a:moveTo>
                <a:lnTo>
                  <a:pt x="1137417" y="0"/>
                </a:lnTo>
                <a:lnTo>
                  <a:pt x="1137417" y="2126013"/>
                </a:lnTo>
                <a:lnTo>
                  <a:pt x="0" y="2126013"/>
                </a:lnTo>
                <a:lnTo>
                  <a:pt x="0" y="0"/>
                </a:lnTo>
                <a:close/>
              </a:path>
            </a:pathLst>
          </a:custGeom>
          <a:blipFill>
            <a:blip r:embed="rId7"/>
            <a:stretch>
              <a:fillRect l="0" t="0" r="0" b="0"/>
            </a:stretch>
          </a:blipFill>
        </p:spPr>
      </p:sp>
      <p:sp>
        <p:nvSpPr>
          <p:cNvPr name="Freeform 7" id="7"/>
          <p:cNvSpPr/>
          <p:nvPr/>
        </p:nvSpPr>
        <p:spPr>
          <a:xfrm flipH="false" flipV="false" rot="0">
            <a:off x="7961293" y="2308299"/>
            <a:ext cx="2068879" cy="1916299"/>
          </a:xfrm>
          <a:custGeom>
            <a:avLst/>
            <a:gdLst/>
            <a:ahLst/>
            <a:cxnLst/>
            <a:rect r="r" b="b" t="t" l="l"/>
            <a:pathLst>
              <a:path h="1916299" w="2068879">
                <a:moveTo>
                  <a:pt x="0" y="0"/>
                </a:moveTo>
                <a:lnTo>
                  <a:pt x="2068879" y="0"/>
                </a:lnTo>
                <a:lnTo>
                  <a:pt x="2068879" y="1916299"/>
                </a:lnTo>
                <a:lnTo>
                  <a:pt x="0" y="1916299"/>
                </a:lnTo>
                <a:lnTo>
                  <a:pt x="0" y="0"/>
                </a:lnTo>
                <a:close/>
              </a:path>
            </a:pathLst>
          </a:custGeom>
          <a:blipFill>
            <a:blip r:embed="rId8">
              <a:extLst>
                <a:ext uri="{96DAC541-7B7A-43D3-8B79-37D633B846F1}">
                  <asvg:svgBlip xmlns:asvg="http://schemas.microsoft.com/office/drawing/2016/SVG/main" r:embed="rId9"/>
                </a:ext>
              </a:extLst>
            </a:blip>
            <a:stretch>
              <a:fillRect l="0" t="0" r="0" b="0"/>
            </a:stretch>
          </a:blipFill>
        </p:spPr>
      </p:sp>
      <p:sp>
        <p:nvSpPr>
          <p:cNvPr name="Freeform 8" id="8"/>
          <p:cNvSpPr/>
          <p:nvPr/>
        </p:nvSpPr>
        <p:spPr>
          <a:xfrm flipH="false" flipV="false" rot="0">
            <a:off x="13294228" y="6401405"/>
            <a:ext cx="3965072" cy="2562427"/>
          </a:xfrm>
          <a:custGeom>
            <a:avLst/>
            <a:gdLst/>
            <a:ahLst/>
            <a:cxnLst/>
            <a:rect r="r" b="b" t="t" l="l"/>
            <a:pathLst>
              <a:path h="2562427" w="3965072">
                <a:moveTo>
                  <a:pt x="0" y="0"/>
                </a:moveTo>
                <a:lnTo>
                  <a:pt x="3965072" y="0"/>
                </a:lnTo>
                <a:lnTo>
                  <a:pt x="3965072" y="2562428"/>
                </a:lnTo>
                <a:lnTo>
                  <a:pt x="0" y="2562428"/>
                </a:lnTo>
                <a:lnTo>
                  <a:pt x="0" y="0"/>
                </a:lnTo>
                <a:close/>
              </a:path>
            </a:pathLst>
          </a:custGeom>
          <a:blipFill>
            <a:blip r:embed="rId10"/>
            <a:stretch>
              <a:fillRect l="0" t="0" r="0" b="0"/>
            </a:stretch>
          </a:blipFill>
        </p:spPr>
      </p:sp>
      <p:sp>
        <p:nvSpPr>
          <p:cNvPr name="TextBox 9" id="9"/>
          <p:cNvSpPr txBox="true"/>
          <p:nvPr/>
        </p:nvSpPr>
        <p:spPr>
          <a:xfrm rot="0">
            <a:off x="638507" y="2110917"/>
            <a:ext cx="5048817" cy="1151764"/>
          </a:xfrm>
          <a:prstGeom prst="rect">
            <a:avLst/>
          </a:prstGeom>
        </p:spPr>
        <p:txBody>
          <a:bodyPr anchor="t" rtlCol="false" tIns="0" lIns="0" bIns="0" rIns="0">
            <a:spAutoFit/>
          </a:bodyPr>
          <a:lstStyle/>
          <a:p>
            <a:pPr marL="1014734" indent="-507367" lvl="1">
              <a:lnSpc>
                <a:spcPts val="4371"/>
              </a:lnSpc>
              <a:buFont typeface="Arial"/>
              <a:buChar char="•"/>
            </a:pPr>
            <a:r>
              <a:rPr lang="en-US" sz="4700" spc="-94">
                <a:solidFill>
                  <a:srgbClr val="2B2B2B"/>
                </a:solidFill>
                <a:latin typeface="Fibre"/>
              </a:rPr>
              <a:t>PROSES TEMPAHAN YANG LAMA</a:t>
            </a:r>
          </a:p>
        </p:txBody>
      </p:sp>
      <p:sp>
        <p:nvSpPr>
          <p:cNvPr name="TextBox 10" id="10"/>
          <p:cNvSpPr txBox="true"/>
          <p:nvPr/>
        </p:nvSpPr>
        <p:spPr>
          <a:xfrm rot="0">
            <a:off x="5167908" y="660505"/>
            <a:ext cx="7952184" cy="887095"/>
          </a:xfrm>
          <a:prstGeom prst="rect">
            <a:avLst/>
          </a:prstGeom>
        </p:spPr>
        <p:txBody>
          <a:bodyPr anchor="t" rtlCol="false" tIns="0" lIns="0" bIns="0" rIns="0">
            <a:spAutoFit/>
          </a:bodyPr>
          <a:lstStyle/>
          <a:p>
            <a:pPr algn="ctr">
              <a:lnSpc>
                <a:spcPts val="7279"/>
              </a:lnSpc>
            </a:pPr>
            <a:r>
              <a:rPr lang="en-US" sz="5199">
                <a:solidFill>
                  <a:srgbClr val="2B2B2B"/>
                </a:solidFill>
                <a:latin typeface="Canva Sans Bold"/>
              </a:rPr>
              <a:t>PERNYATAAN MASALAH</a:t>
            </a:r>
          </a:p>
        </p:txBody>
      </p:sp>
      <p:sp>
        <p:nvSpPr>
          <p:cNvPr name="TextBox 11" id="11"/>
          <p:cNvSpPr txBox="true"/>
          <p:nvPr/>
        </p:nvSpPr>
        <p:spPr>
          <a:xfrm rot="0">
            <a:off x="7033389" y="4925792"/>
            <a:ext cx="4562504" cy="115176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2. risiko kerosakan hasil karya</a:t>
            </a:r>
          </a:p>
        </p:txBody>
      </p:sp>
      <p:sp>
        <p:nvSpPr>
          <p:cNvPr name="TextBox 12" id="12"/>
          <p:cNvSpPr txBox="true"/>
          <p:nvPr/>
        </p:nvSpPr>
        <p:spPr>
          <a:xfrm rot="0">
            <a:off x="6692107" y="6372830"/>
            <a:ext cx="4615389" cy="3554730"/>
          </a:xfrm>
          <a:prstGeom prst="rect">
            <a:avLst/>
          </a:prstGeom>
        </p:spPr>
        <p:txBody>
          <a:bodyPr anchor="t" rtlCol="false" tIns="0" lIns="0" bIns="0" rIns="0">
            <a:spAutoFit/>
          </a:bodyPr>
          <a:lstStyle/>
          <a:p>
            <a:pPr marL="410209" indent="-205105" lvl="1">
              <a:lnSpc>
                <a:spcPts val="2564"/>
              </a:lnSpc>
              <a:buFont typeface="Arial"/>
              <a:buChar char="•"/>
            </a:pPr>
            <a:r>
              <a:rPr lang="en-US" sz="1899" spc="58">
                <a:solidFill>
                  <a:srgbClr val="2B2B2B"/>
                </a:solidFill>
                <a:latin typeface="Quicksand Semi-Bold"/>
              </a:rPr>
              <a:t>Risiko kerosakan adalah, koyak, terlipat, terdedah kepada air, dan pelbagai lagi </a:t>
            </a:r>
          </a:p>
          <a:p>
            <a:pPr marL="410209" indent="-205105" lvl="1">
              <a:lnSpc>
                <a:spcPts val="2564"/>
              </a:lnSpc>
              <a:buFont typeface="Arial"/>
              <a:buChar char="•"/>
            </a:pPr>
            <a:r>
              <a:rPr lang="en-US" sz="1899" spc="58">
                <a:solidFill>
                  <a:srgbClr val="2B2B2B"/>
                </a:solidFill>
                <a:latin typeface="Quicksand Semi-Bold"/>
              </a:rPr>
              <a:t>H</a:t>
            </a:r>
            <a:r>
              <a:rPr lang="en-US" sz="1899" spc="58">
                <a:solidFill>
                  <a:srgbClr val="2B2B2B"/>
                </a:solidFill>
                <a:latin typeface="Quicksand Semi-Bold"/>
              </a:rPr>
              <a:t>asil karya yang diterima oleh pihak Muhsin Kids terpaksa ditolak. </a:t>
            </a:r>
          </a:p>
          <a:p>
            <a:pPr marL="410209" indent="-205105" lvl="1">
              <a:lnSpc>
                <a:spcPts val="2564"/>
              </a:lnSpc>
              <a:spcBef>
                <a:spcPct val="0"/>
              </a:spcBef>
              <a:buFont typeface="Arial"/>
              <a:buChar char="•"/>
            </a:pPr>
            <a:r>
              <a:rPr lang="en-US" sz="1899" spc="58">
                <a:solidFill>
                  <a:srgbClr val="2B2B2B"/>
                </a:solidFill>
                <a:latin typeface="Quicksand Semi-Bold"/>
              </a:rPr>
              <a:t>mesin pengimbas yang sedia ada tidak berkebolehan mengimbas hasil kerja yang mempunyai kerosakan dan akan menjejaskan kualiti imbasan. </a:t>
            </a:r>
          </a:p>
        </p:txBody>
      </p:sp>
      <p:sp>
        <p:nvSpPr>
          <p:cNvPr name="TextBox 13" id="13"/>
          <p:cNvSpPr txBox="true"/>
          <p:nvPr/>
        </p:nvSpPr>
        <p:spPr>
          <a:xfrm rot="0">
            <a:off x="12097113" y="2598017"/>
            <a:ext cx="5591204" cy="115176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3. ralat hasil kerja pelanggan mengelirukan</a:t>
            </a:r>
          </a:p>
        </p:txBody>
      </p:sp>
      <p:sp>
        <p:nvSpPr>
          <p:cNvPr name="TextBox 14" id="14"/>
          <p:cNvSpPr txBox="true"/>
          <p:nvPr/>
        </p:nvSpPr>
        <p:spPr>
          <a:xfrm rot="0">
            <a:off x="12441794" y="3991389"/>
            <a:ext cx="4615389" cy="1611630"/>
          </a:xfrm>
          <a:prstGeom prst="rect">
            <a:avLst/>
          </a:prstGeom>
        </p:spPr>
        <p:txBody>
          <a:bodyPr anchor="t" rtlCol="false" tIns="0" lIns="0" bIns="0" rIns="0">
            <a:spAutoFit/>
          </a:bodyPr>
          <a:lstStyle/>
          <a:p>
            <a:pPr marL="410209" indent="-205105" lvl="1">
              <a:lnSpc>
                <a:spcPts val="2564"/>
              </a:lnSpc>
              <a:buFont typeface="Arial"/>
              <a:buChar char="•"/>
            </a:pPr>
            <a:r>
              <a:rPr lang="en-US" sz="1899" spc="58">
                <a:solidFill>
                  <a:srgbClr val="2B2B2B"/>
                </a:solidFill>
                <a:latin typeface="Quicksand Semi-Bold"/>
              </a:rPr>
              <a:t>Pelanggan utama adalah kanak - kanak</a:t>
            </a:r>
          </a:p>
          <a:p>
            <a:pPr marL="410209" indent="-205105" lvl="1">
              <a:lnSpc>
                <a:spcPts val="2564"/>
              </a:lnSpc>
              <a:buFont typeface="Arial"/>
              <a:buChar char="•"/>
            </a:pPr>
            <a:r>
              <a:rPr lang="en-US" sz="1899" spc="58">
                <a:solidFill>
                  <a:srgbClr val="2B2B2B"/>
                </a:solidFill>
                <a:latin typeface="Quicksand Semi-Bold"/>
              </a:rPr>
              <a:t>Ralat hasil kerja seperti kesan pemadam, marker atau pensel.</a:t>
            </a:r>
          </a:p>
          <a:p>
            <a:pPr marL="410209" indent="-205105" lvl="1">
              <a:lnSpc>
                <a:spcPts val="2564"/>
              </a:lnSpc>
              <a:spcBef>
                <a:spcPct val="0"/>
              </a:spcBef>
              <a:buFont typeface="Arial"/>
              <a:buChar char="•"/>
            </a:pPr>
            <a:r>
              <a:rPr lang="en-US" sz="1899" spc="58">
                <a:solidFill>
                  <a:srgbClr val="2B2B2B"/>
                </a:solidFill>
                <a:latin typeface="Quicksand Semi-Bold"/>
              </a:rPr>
              <a:t>Menjejaskan kualiti imbasan</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4656670" y="2397813"/>
            <a:ext cx="1803520" cy="2057400"/>
          </a:xfrm>
          <a:custGeom>
            <a:avLst/>
            <a:gdLst/>
            <a:ahLst/>
            <a:cxnLst/>
            <a:rect r="r" b="b" t="t" l="l"/>
            <a:pathLst>
              <a:path h="2057400" w="1803520">
                <a:moveTo>
                  <a:pt x="0" y="0"/>
                </a:moveTo>
                <a:lnTo>
                  <a:pt x="1803519" y="0"/>
                </a:lnTo>
                <a:lnTo>
                  <a:pt x="1803519" y="2057400"/>
                </a:lnTo>
                <a:lnTo>
                  <a:pt x="0" y="20574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0552502" y="6681788"/>
            <a:ext cx="4393854" cy="3187542"/>
          </a:xfrm>
          <a:custGeom>
            <a:avLst/>
            <a:gdLst/>
            <a:ahLst/>
            <a:cxnLst/>
            <a:rect r="r" b="b" t="t" l="l"/>
            <a:pathLst>
              <a:path h="3187542" w="4393854">
                <a:moveTo>
                  <a:pt x="0" y="0"/>
                </a:moveTo>
                <a:lnTo>
                  <a:pt x="4393855" y="0"/>
                </a:lnTo>
                <a:lnTo>
                  <a:pt x="4393855" y="3187542"/>
                </a:lnTo>
                <a:lnTo>
                  <a:pt x="0" y="318754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3250735" y="6821255"/>
            <a:ext cx="4615389" cy="1935480"/>
          </a:xfrm>
          <a:prstGeom prst="rect">
            <a:avLst/>
          </a:prstGeom>
        </p:spPr>
        <p:txBody>
          <a:bodyPr anchor="t" rtlCol="false" tIns="0" lIns="0" bIns="0" rIns="0">
            <a:spAutoFit/>
          </a:bodyPr>
          <a:lstStyle/>
          <a:p>
            <a:pPr marL="410209" indent="-205105" lvl="1">
              <a:lnSpc>
                <a:spcPts val="2564"/>
              </a:lnSpc>
              <a:buFont typeface="Arial"/>
              <a:buChar char="•"/>
            </a:pPr>
            <a:r>
              <a:rPr lang="en-US" sz="1899" spc="58">
                <a:solidFill>
                  <a:srgbClr val="2B2B2B"/>
                </a:solidFill>
                <a:latin typeface="Quicksand Semi-Bold"/>
              </a:rPr>
              <a:t>Muhsin Kids tidak menyediakan ruangan previu </a:t>
            </a:r>
          </a:p>
          <a:p>
            <a:pPr marL="410209" indent="-205105" lvl="1">
              <a:lnSpc>
                <a:spcPts val="2564"/>
              </a:lnSpc>
              <a:buFont typeface="Arial"/>
              <a:buChar char="•"/>
            </a:pPr>
            <a:r>
              <a:rPr lang="en-US" sz="1899" spc="58">
                <a:solidFill>
                  <a:srgbClr val="2B2B2B"/>
                </a:solidFill>
                <a:latin typeface="Quicksand Semi-Bold"/>
              </a:rPr>
              <a:t>membolehkan pelanggan mendapat gambaran lebih jelas  hasil karya yang dihasilkan </a:t>
            </a:r>
          </a:p>
          <a:p>
            <a:pPr marL="410209" indent="-205105" lvl="1">
              <a:lnSpc>
                <a:spcPts val="2564"/>
              </a:lnSpc>
              <a:spcBef>
                <a:spcPct val="0"/>
              </a:spcBef>
              <a:buFont typeface="Arial"/>
              <a:buChar char="•"/>
            </a:pPr>
            <a:r>
              <a:rPr lang="en-US" sz="1899" spc="58">
                <a:solidFill>
                  <a:srgbClr val="2B2B2B"/>
                </a:solidFill>
                <a:latin typeface="Quicksand Semi-Bold"/>
              </a:rPr>
              <a:t>Kepuasan pelanggan meningkat</a:t>
            </a:r>
          </a:p>
        </p:txBody>
      </p:sp>
      <p:sp>
        <p:nvSpPr>
          <p:cNvPr name="TextBox 8" id="8"/>
          <p:cNvSpPr txBox="true"/>
          <p:nvPr/>
        </p:nvSpPr>
        <p:spPr>
          <a:xfrm rot="0">
            <a:off x="2859316" y="5257800"/>
            <a:ext cx="5398228" cy="1151764"/>
          </a:xfrm>
          <a:prstGeom prst="rect">
            <a:avLst/>
          </a:prstGeom>
        </p:spPr>
        <p:txBody>
          <a:bodyPr anchor="t" rtlCol="false" tIns="0" lIns="0" bIns="0" rIns="0">
            <a:spAutoFit/>
          </a:bodyPr>
          <a:lstStyle/>
          <a:p>
            <a:pPr marL="1014734" indent="-507367" lvl="1">
              <a:lnSpc>
                <a:spcPts val="4371"/>
              </a:lnSpc>
              <a:buFont typeface="Arial"/>
              <a:buChar char="•"/>
            </a:pPr>
            <a:r>
              <a:rPr lang="en-US" sz="4700" spc="-94">
                <a:solidFill>
                  <a:srgbClr val="2B2B2B"/>
                </a:solidFill>
                <a:latin typeface="Fibre"/>
              </a:rPr>
              <a:t>gambaran yang jelas cenderahati.</a:t>
            </a:r>
          </a:p>
        </p:txBody>
      </p:sp>
      <p:sp>
        <p:nvSpPr>
          <p:cNvPr name="TextBox 9" id="9"/>
          <p:cNvSpPr txBox="true"/>
          <p:nvPr/>
        </p:nvSpPr>
        <p:spPr>
          <a:xfrm rot="0">
            <a:off x="5167908" y="660505"/>
            <a:ext cx="7952184" cy="887095"/>
          </a:xfrm>
          <a:prstGeom prst="rect">
            <a:avLst/>
          </a:prstGeom>
        </p:spPr>
        <p:txBody>
          <a:bodyPr anchor="t" rtlCol="false" tIns="0" lIns="0" bIns="0" rIns="0">
            <a:spAutoFit/>
          </a:bodyPr>
          <a:lstStyle/>
          <a:p>
            <a:pPr algn="ctr">
              <a:lnSpc>
                <a:spcPts val="7279"/>
              </a:lnSpc>
            </a:pPr>
            <a:r>
              <a:rPr lang="en-US" sz="5199">
                <a:solidFill>
                  <a:srgbClr val="2B2B2B"/>
                </a:solidFill>
                <a:latin typeface="Canva Sans Bold"/>
              </a:rPr>
              <a:t>PERNYATAAN MASALAH</a:t>
            </a:r>
          </a:p>
        </p:txBody>
      </p:sp>
      <p:sp>
        <p:nvSpPr>
          <p:cNvPr name="TextBox 10" id="10"/>
          <p:cNvSpPr txBox="true"/>
          <p:nvPr/>
        </p:nvSpPr>
        <p:spPr>
          <a:xfrm rot="0">
            <a:off x="9858187" y="2598017"/>
            <a:ext cx="5946739" cy="115176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cenderahati  tidak terurus dengan baik</a:t>
            </a:r>
          </a:p>
        </p:txBody>
      </p:sp>
      <p:sp>
        <p:nvSpPr>
          <p:cNvPr name="TextBox 11" id="11"/>
          <p:cNvSpPr txBox="true"/>
          <p:nvPr/>
        </p:nvSpPr>
        <p:spPr>
          <a:xfrm rot="0">
            <a:off x="9693933" y="4161472"/>
            <a:ext cx="6110994" cy="2259330"/>
          </a:xfrm>
          <a:prstGeom prst="rect">
            <a:avLst/>
          </a:prstGeom>
        </p:spPr>
        <p:txBody>
          <a:bodyPr anchor="t" rtlCol="false" tIns="0" lIns="0" bIns="0" rIns="0">
            <a:spAutoFit/>
          </a:bodyPr>
          <a:lstStyle/>
          <a:p>
            <a:pPr marL="410209" indent="-205105" lvl="1">
              <a:lnSpc>
                <a:spcPts val="2564"/>
              </a:lnSpc>
              <a:buFont typeface="Arial"/>
              <a:buChar char="•"/>
            </a:pPr>
            <a:r>
              <a:rPr lang="en-US" sz="1899" spc="58">
                <a:solidFill>
                  <a:srgbClr val="2B2B2B"/>
                </a:solidFill>
                <a:latin typeface="Quicksand Semi-Bold"/>
              </a:rPr>
              <a:t>Data yang terlibat adalah jumlah pembelian, jenis cenderahati, rekod tempahan pelanggan, mengemaskini inventori dan banyak lagi. </a:t>
            </a:r>
          </a:p>
          <a:p>
            <a:pPr marL="410209" indent="-205105" lvl="1">
              <a:lnSpc>
                <a:spcPts val="2564"/>
              </a:lnSpc>
              <a:spcBef>
                <a:spcPct val="0"/>
              </a:spcBef>
              <a:buFont typeface="Arial"/>
              <a:buChar char="•"/>
            </a:pPr>
            <a:r>
              <a:rPr lang="en-US" sz="1899" spc="58">
                <a:solidFill>
                  <a:srgbClr val="2B2B2B"/>
                </a:solidFill>
                <a:latin typeface="Quicksand Semi-Bold"/>
              </a:rPr>
              <a:t>Data – data tersebut perlu diuruskan dengan baik untuk rujukan dan memudahkan pihak Muhsin Kids dan pelanggan.</a:t>
            </a:r>
          </a:p>
        </p:txBody>
      </p:sp>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0">
            <a:off x="3544544" y="1172977"/>
            <a:ext cx="11198912" cy="7941047"/>
          </a:xfrm>
          <a:custGeom>
            <a:avLst/>
            <a:gdLst/>
            <a:ahLst/>
            <a:cxnLst/>
            <a:rect r="r" b="b" t="t" l="l"/>
            <a:pathLst>
              <a:path h="7941047" w="11198912">
                <a:moveTo>
                  <a:pt x="0" y="0"/>
                </a:moveTo>
                <a:lnTo>
                  <a:pt x="11198912" y="0"/>
                </a:lnTo>
                <a:lnTo>
                  <a:pt x="11198912" y="7941046"/>
                </a:lnTo>
                <a:lnTo>
                  <a:pt x="0" y="7941046"/>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748704" y="-3236984"/>
            <a:ext cx="3554807" cy="5131612"/>
          </a:xfrm>
          <a:custGeom>
            <a:avLst/>
            <a:gdLst/>
            <a:ahLst/>
            <a:cxnLst/>
            <a:rect r="r" b="b" t="t" l="l"/>
            <a:pathLst>
              <a:path h="5131612" w="3554807">
                <a:moveTo>
                  <a:pt x="0" y="0"/>
                </a:moveTo>
                <a:lnTo>
                  <a:pt x="3554808" y="0"/>
                </a:lnTo>
                <a:lnTo>
                  <a:pt x="3554808" y="5131612"/>
                </a:lnTo>
                <a:lnTo>
                  <a:pt x="0" y="5131612"/>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a:ln cap="sq">
            <a:noFill/>
            <a:prstDash val="solid"/>
            <a:miter/>
          </a:ln>
        </p:spPr>
      </p:sp>
      <p:sp>
        <p:nvSpPr>
          <p:cNvPr name="Freeform 5" id="5"/>
          <p:cNvSpPr/>
          <p:nvPr/>
        </p:nvSpPr>
        <p:spPr>
          <a:xfrm flipH="false" flipV="false" rot="0">
            <a:off x="-1503353" y="2377331"/>
            <a:ext cx="3006706" cy="2766169"/>
          </a:xfrm>
          <a:custGeom>
            <a:avLst/>
            <a:gdLst/>
            <a:ahLst/>
            <a:cxnLst/>
            <a:rect r="r" b="b" t="t" l="l"/>
            <a:pathLst>
              <a:path h="2766169" w="3006706">
                <a:moveTo>
                  <a:pt x="0" y="0"/>
                </a:moveTo>
                <a:lnTo>
                  <a:pt x="3006706" y="0"/>
                </a:lnTo>
                <a:lnTo>
                  <a:pt x="3006706" y="2766169"/>
                </a:lnTo>
                <a:lnTo>
                  <a:pt x="0" y="2766169"/>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a:ln cap="sq">
            <a:noFill/>
            <a:prstDash val="solid"/>
            <a:miter/>
          </a:ln>
        </p:spPr>
      </p:sp>
      <p:sp>
        <p:nvSpPr>
          <p:cNvPr name="Freeform 6" id="6"/>
          <p:cNvSpPr/>
          <p:nvPr/>
        </p:nvSpPr>
        <p:spPr>
          <a:xfrm flipH="false" flipV="false" rot="4182716">
            <a:off x="16663466" y="7802025"/>
            <a:ext cx="3249068" cy="4006698"/>
          </a:xfrm>
          <a:custGeom>
            <a:avLst/>
            <a:gdLst/>
            <a:ahLst/>
            <a:cxnLst/>
            <a:rect r="r" b="b" t="t" l="l"/>
            <a:pathLst>
              <a:path h="4006698" w="3249068">
                <a:moveTo>
                  <a:pt x="0" y="0"/>
                </a:moveTo>
                <a:lnTo>
                  <a:pt x="3249068" y="0"/>
                </a:lnTo>
                <a:lnTo>
                  <a:pt x="3249068" y="4006698"/>
                </a:lnTo>
                <a:lnTo>
                  <a:pt x="0" y="4006698"/>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Freeform 7" id="7"/>
          <p:cNvSpPr/>
          <p:nvPr/>
        </p:nvSpPr>
        <p:spPr>
          <a:xfrm flipH="false" flipV="false" rot="0">
            <a:off x="17259300" y="4754150"/>
            <a:ext cx="2262958" cy="3726427"/>
          </a:xfrm>
          <a:custGeom>
            <a:avLst/>
            <a:gdLst/>
            <a:ahLst/>
            <a:cxnLst/>
            <a:rect r="r" b="b" t="t" l="l"/>
            <a:pathLst>
              <a:path h="3726427" w="2262958">
                <a:moveTo>
                  <a:pt x="0" y="0"/>
                </a:moveTo>
                <a:lnTo>
                  <a:pt x="2262958" y="0"/>
                </a:lnTo>
                <a:lnTo>
                  <a:pt x="2262958" y="3726427"/>
                </a:lnTo>
                <a:lnTo>
                  <a:pt x="0" y="3726427"/>
                </a:lnTo>
                <a:lnTo>
                  <a:pt x="0" y="0"/>
                </a:lnTo>
                <a:close/>
              </a:path>
            </a:pathLst>
          </a:custGeom>
          <a:blipFill>
            <a:blip r:embed="rId11">
              <a:extLst>
                <a:ext uri="{96DAC541-7B7A-43D3-8B79-37D633B846F1}">
                  <asvg:svgBlip xmlns:asvg="http://schemas.microsoft.com/office/drawing/2016/SVG/main" r:embed="rId12"/>
                </a:ext>
              </a:extLst>
            </a:blip>
            <a:stretch>
              <a:fillRect l="0" t="0" r="0" b="0"/>
            </a:stretch>
          </a:blipFill>
        </p:spPr>
      </p:sp>
      <p:sp>
        <p:nvSpPr>
          <p:cNvPr name="Freeform 8" id="8"/>
          <p:cNvSpPr/>
          <p:nvPr/>
        </p:nvSpPr>
        <p:spPr>
          <a:xfrm flipH="false" flipV="false" rot="1737559">
            <a:off x="1159713" y="8845184"/>
            <a:ext cx="3751278" cy="2612254"/>
          </a:xfrm>
          <a:custGeom>
            <a:avLst/>
            <a:gdLst/>
            <a:ahLst/>
            <a:cxnLst/>
            <a:rect r="r" b="b" t="t" l="l"/>
            <a:pathLst>
              <a:path h="2612254" w="3751278">
                <a:moveTo>
                  <a:pt x="0" y="0"/>
                </a:moveTo>
                <a:lnTo>
                  <a:pt x="3751278" y="0"/>
                </a:lnTo>
                <a:lnTo>
                  <a:pt x="3751278" y="2612254"/>
                </a:lnTo>
                <a:lnTo>
                  <a:pt x="0" y="2612254"/>
                </a:lnTo>
                <a:lnTo>
                  <a:pt x="0" y="0"/>
                </a:lnTo>
                <a:close/>
              </a:path>
            </a:pathLst>
          </a:custGeom>
          <a:blipFill>
            <a:blip r:embed="rId13">
              <a:extLst>
                <a:ext uri="{96DAC541-7B7A-43D3-8B79-37D633B846F1}">
                  <asvg:svgBlip xmlns:asvg="http://schemas.microsoft.com/office/drawing/2016/SVG/main" r:embed="rId14"/>
                </a:ext>
              </a:extLst>
            </a:blip>
            <a:stretch>
              <a:fillRect l="0" t="0" r="0" b="0"/>
            </a:stretch>
          </a:blipFill>
          <a:ln cap="sq">
            <a:noFill/>
            <a:prstDash val="solid"/>
            <a:miter/>
          </a:ln>
        </p:spPr>
      </p:sp>
      <p:sp>
        <p:nvSpPr>
          <p:cNvPr name="Freeform 9" id="9"/>
          <p:cNvSpPr/>
          <p:nvPr/>
        </p:nvSpPr>
        <p:spPr>
          <a:xfrm flipH="false" flipV="false" rot="0">
            <a:off x="16003287" y="-481992"/>
            <a:ext cx="2781341" cy="2859323"/>
          </a:xfrm>
          <a:custGeom>
            <a:avLst/>
            <a:gdLst/>
            <a:ahLst/>
            <a:cxnLst/>
            <a:rect r="r" b="b" t="t" l="l"/>
            <a:pathLst>
              <a:path h="2859323" w="2781341">
                <a:moveTo>
                  <a:pt x="0" y="0"/>
                </a:moveTo>
                <a:lnTo>
                  <a:pt x="2781341" y="0"/>
                </a:lnTo>
                <a:lnTo>
                  <a:pt x="2781341" y="2859323"/>
                </a:lnTo>
                <a:lnTo>
                  <a:pt x="0" y="2859323"/>
                </a:lnTo>
                <a:lnTo>
                  <a:pt x="0" y="0"/>
                </a:lnTo>
                <a:close/>
              </a:path>
            </a:pathLst>
          </a:custGeom>
          <a:blipFill>
            <a:blip r:embed="rId15">
              <a:extLst>
                <a:ext uri="{96DAC541-7B7A-43D3-8B79-37D633B846F1}">
                  <asvg:svgBlip xmlns:asvg="http://schemas.microsoft.com/office/drawing/2016/SVG/main" r:embed="rId16"/>
                </a:ext>
              </a:extLst>
            </a:blip>
            <a:stretch>
              <a:fillRect l="0" t="0" r="0" b="0"/>
            </a:stretch>
          </a:blipFill>
          <a:ln cap="sq">
            <a:noFill/>
            <a:prstDash val="solid"/>
            <a:miter/>
          </a:ln>
        </p:spPr>
      </p:sp>
      <p:sp>
        <p:nvSpPr>
          <p:cNvPr name="TextBox 10" id="10"/>
          <p:cNvSpPr txBox="true"/>
          <p:nvPr/>
        </p:nvSpPr>
        <p:spPr>
          <a:xfrm rot="0">
            <a:off x="3823422" y="3438559"/>
            <a:ext cx="10920034" cy="4280535"/>
          </a:xfrm>
          <a:prstGeom prst="rect">
            <a:avLst/>
          </a:prstGeom>
        </p:spPr>
        <p:txBody>
          <a:bodyPr anchor="t" rtlCol="false" tIns="0" lIns="0" bIns="0" rIns="0">
            <a:spAutoFit/>
          </a:bodyPr>
          <a:lstStyle/>
          <a:p>
            <a:pPr>
              <a:lnSpc>
                <a:spcPts val="3779"/>
              </a:lnSpc>
            </a:pPr>
            <a:r>
              <a:rPr lang="en-US" sz="2799" spc="86">
                <a:solidFill>
                  <a:srgbClr val="2B2B2B"/>
                </a:solidFill>
                <a:latin typeface="Quicksand Semi-Bold"/>
              </a:rPr>
              <a:t>Objektif bagi projek ini seperti berikut: </a:t>
            </a:r>
          </a:p>
          <a:p>
            <a:pPr>
              <a:lnSpc>
                <a:spcPts val="3779"/>
              </a:lnSpc>
            </a:pPr>
          </a:p>
          <a:p>
            <a:pPr>
              <a:lnSpc>
                <a:spcPts val="3779"/>
              </a:lnSpc>
            </a:pPr>
            <a:r>
              <a:rPr lang="en-US" sz="2799" spc="86">
                <a:solidFill>
                  <a:srgbClr val="2B2B2B"/>
                </a:solidFill>
                <a:latin typeface="Quicksand Semi-Bold"/>
              </a:rPr>
              <a:t>i. Untuk membangunkan Sistem Aplikasi Muhsin Kids menggunakan pendekatan berorientasikan objek </a:t>
            </a:r>
          </a:p>
          <a:p>
            <a:pPr>
              <a:lnSpc>
                <a:spcPts val="3779"/>
              </a:lnSpc>
            </a:pPr>
          </a:p>
          <a:p>
            <a:pPr>
              <a:lnSpc>
                <a:spcPts val="3779"/>
              </a:lnSpc>
            </a:pPr>
            <a:r>
              <a:rPr lang="en-US" sz="2799" spc="86">
                <a:solidFill>
                  <a:srgbClr val="2B2B2B"/>
                </a:solidFill>
                <a:latin typeface="Quicksand Semi-Bold"/>
              </a:rPr>
              <a:t>ii. Untuk mereka bentuk Sistem Aplikasi Muhsin Kids yang sistematik berasaskan Android </a:t>
            </a:r>
          </a:p>
          <a:p>
            <a:pPr>
              <a:lnSpc>
                <a:spcPts val="3779"/>
              </a:lnSpc>
            </a:pPr>
          </a:p>
          <a:p>
            <a:pPr marL="0" indent="0" lvl="0">
              <a:lnSpc>
                <a:spcPts val="3779"/>
              </a:lnSpc>
              <a:spcBef>
                <a:spcPct val="0"/>
              </a:spcBef>
            </a:pPr>
            <a:r>
              <a:rPr lang="en-US" sz="2799" spc="86">
                <a:solidFill>
                  <a:srgbClr val="2B2B2B"/>
                </a:solidFill>
                <a:latin typeface="Quicksand Semi-Bold"/>
              </a:rPr>
              <a:t>iii. Untuk melaksanakan pengujian pengguna</a:t>
            </a:r>
          </a:p>
        </p:txBody>
      </p:sp>
      <p:sp>
        <p:nvSpPr>
          <p:cNvPr name="TextBox 11" id="11"/>
          <p:cNvSpPr txBox="true"/>
          <p:nvPr/>
        </p:nvSpPr>
        <p:spPr>
          <a:xfrm rot="0">
            <a:off x="5803814" y="1999403"/>
            <a:ext cx="6680372" cy="1105540"/>
          </a:xfrm>
          <a:prstGeom prst="rect">
            <a:avLst/>
          </a:prstGeom>
        </p:spPr>
        <p:txBody>
          <a:bodyPr anchor="t" rtlCol="false" tIns="0" lIns="0" bIns="0" rIns="0">
            <a:spAutoFit/>
          </a:bodyPr>
          <a:lstStyle/>
          <a:p>
            <a:pPr algn="ctr" marL="0" indent="0" lvl="0">
              <a:lnSpc>
                <a:spcPts val="8320"/>
              </a:lnSpc>
            </a:pPr>
            <a:r>
              <a:rPr lang="en-US" sz="8000" spc="-160">
                <a:solidFill>
                  <a:srgbClr val="2B2B2B"/>
                </a:solidFill>
                <a:latin typeface="Fibre"/>
              </a:rPr>
              <a:t>OBJEKTIF</a:t>
            </a:r>
          </a:p>
        </p:txBody>
      </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5908749" y="-3521026"/>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183151" y="528317"/>
            <a:ext cx="1921697"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skop</a:t>
            </a:r>
          </a:p>
        </p:txBody>
      </p:sp>
      <p:grpSp>
        <p:nvGrpSpPr>
          <p:cNvPr name="Group 6" id="6"/>
          <p:cNvGrpSpPr/>
          <p:nvPr/>
        </p:nvGrpSpPr>
        <p:grpSpPr>
          <a:xfrm rot="0">
            <a:off x="1028700" y="1309808"/>
            <a:ext cx="6998061" cy="2561528"/>
            <a:chOff x="0" y="0"/>
            <a:chExt cx="2342659" cy="857492"/>
          </a:xfrm>
        </p:grpSpPr>
        <p:sp>
          <p:nvSpPr>
            <p:cNvPr name="Freeform 7" id="7"/>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FFDB58"/>
            </a:solidFill>
            <a:ln cap="sq">
              <a:noFill/>
              <a:prstDash val="solid"/>
              <a:miter/>
            </a:ln>
          </p:spPr>
        </p:sp>
        <p:sp>
          <p:nvSpPr>
            <p:cNvPr name="TextBox 8" id="8"/>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9" id="9"/>
          <p:cNvSpPr txBox="true"/>
          <p:nvPr/>
        </p:nvSpPr>
        <p:spPr>
          <a:xfrm rot="0">
            <a:off x="1261082" y="2105749"/>
            <a:ext cx="1578952" cy="1169670"/>
          </a:xfrm>
          <a:prstGeom prst="rect">
            <a:avLst/>
          </a:prstGeom>
        </p:spPr>
        <p:txBody>
          <a:bodyPr anchor="t" rtlCol="false" tIns="0" lIns="0" bIns="0" rIns="0">
            <a:spAutoFit/>
          </a:bodyPr>
          <a:lstStyle/>
          <a:p>
            <a:pPr>
              <a:lnSpc>
                <a:spcPts val="8640"/>
              </a:lnSpc>
            </a:pPr>
            <a:r>
              <a:rPr lang="en-US" sz="9000" spc="-738">
                <a:solidFill>
                  <a:srgbClr val="2B2B2B"/>
                </a:solidFill>
                <a:latin typeface="Public Sans"/>
              </a:rPr>
              <a:t>01.</a:t>
            </a:r>
          </a:p>
        </p:txBody>
      </p:sp>
      <p:sp>
        <p:nvSpPr>
          <p:cNvPr name="TextBox 10" id="10"/>
          <p:cNvSpPr txBox="true"/>
          <p:nvPr/>
        </p:nvSpPr>
        <p:spPr>
          <a:xfrm rot="0">
            <a:off x="2775546" y="1971569"/>
            <a:ext cx="5104992" cy="1760220"/>
          </a:xfrm>
          <a:prstGeom prst="rect">
            <a:avLst/>
          </a:prstGeom>
        </p:spPr>
        <p:txBody>
          <a:bodyPr anchor="t" rtlCol="false" tIns="0" lIns="0" bIns="0" rIns="0">
            <a:spAutoFit/>
          </a:bodyPr>
          <a:lstStyle/>
          <a:p>
            <a:pPr marL="0" indent="0" lvl="0">
              <a:lnSpc>
                <a:spcPts val="2834"/>
              </a:lnSpc>
              <a:spcBef>
                <a:spcPct val="0"/>
              </a:spcBef>
            </a:pPr>
            <a:r>
              <a:rPr lang="en-US" sz="2099" spc="125">
                <a:solidFill>
                  <a:srgbClr val="2B2B2B"/>
                </a:solidFill>
                <a:latin typeface="Quicksand Medium"/>
              </a:rPr>
              <a:t>Menguruskan pendaftaran dan log masuk pengguna yang ingin membuat tempahan serta log masuk pihak Muhsin Kids untuk pengendalian data</a:t>
            </a:r>
          </a:p>
        </p:txBody>
      </p:sp>
      <p:sp>
        <p:nvSpPr>
          <p:cNvPr name="TextBox 11" id="11"/>
          <p:cNvSpPr txBox="true"/>
          <p:nvPr/>
        </p:nvSpPr>
        <p:spPr>
          <a:xfrm rot="0">
            <a:off x="2711057" y="1473926"/>
            <a:ext cx="5233970" cy="431798"/>
          </a:xfrm>
          <a:prstGeom prst="rect">
            <a:avLst/>
          </a:prstGeom>
        </p:spPr>
        <p:txBody>
          <a:bodyPr anchor="t" rtlCol="false" tIns="0" lIns="0" bIns="0" rIns="0">
            <a:spAutoFit/>
          </a:bodyPr>
          <a:lstStyle/>
          <a:p>
            <a:pPr algn="ctr">
              <a:lnSpc>
                <a:spcPts val="3500"/>
              </a:lnSpc>
            </a:pPr>
            <a:r>
              <a:rPr lang="en-US" sz="2500">
                <a:solidFill>
                  <a:srgbClr val="2B2B2B"/>
                </a:solidFill>
                <a:latin typeface="Canva Sans Bold"/>
              </a:rPr>
              <a:t>Log masuk dan pendaftaran</a:t>
            </a:r>
          </a:p>
        </p:txBody>
      </p:sp>
      <p:grpSp>
        <p:nvGrpSpPr>
          <p:cNvPr name="Group 12" id="12"/>
          <p:cNvGrpSpPr/>
          <p:nvPr/>
        </p:nvGrpSpPr>
        <p:grpSpPr>
          <a:xfrm rot="0">
            <a:off x="1028700" y="4312858"/>
            <a:ext cx="6998061" cy="2561528"/>
            <a:chOff x="0" y="0"/>
            <a:chExt cx="2342659" cy="857492"/>
          </a:xfrm>
        </p:grpSpPr>
        <p:sp>
          <p:nvSpPr>
            <p:cNvPr name="Freeform 13" id="13"/>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FFDB58"/>
            </a:solidFill>
            <a:ln cap="sq">
              <a:noFill/>
              <a:prstDash val="solid"/>
              <a:miter/>
            </a:ln>
          </p:spPr>
        </p:sp>
        <p:sp>
          <p:nvSpPr>
            <p:cNvPr name="TextBox 14" id="14"/>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2775546" y="4993669"/>
            <a:ext cx="5104992" cy="1701165"/>
          </a:xfrm>
          <a:prstGeom prst="rect">
            <a:avLst/>
          </a:prstGeom>
        </p:spPr>
        <p:txBody>
          <a:bodyPr anchor="t" rtlCol="false" tIns="0" lIns="0" bIns="0" rIns="0">
            <a:spAutoFit/>
          </a:bodyPr>
          <a:lstStyle/>
          <a:p>
            <a:pPr marL="0" indent="0" lvl="0">
              <a:lnSpc>
                <a:spcPts val="2295"/>
              </a:lnSpc>
              <a:spcBef>
                <a:spcPct val="0"/>
              </a:spcBef>
            </a:pPr>
            <a:r>
              <a:rPr lang="en-US" sz="1700" spc="102">
                <a:solidFill>
                  <a:srgbClr val="2B2B2B"/>
                </a:solidFill>
                <a:latin typeface="Quicksand Medium"/>
              </a:rPr>
              <a:t>Membangunkan antaramuka untuk pelanggan memilih jenis cenderahati, saiz berserta kuantiti yang ingin ditempah. Maklumat harga produk juga akan disertakan untuk rujukan pelanggan semasa pemilihan.</a:t>
            </a:r>
          </a:p>
        </p:txBody>
      </p:sp>
      <p:sp>
        <p:nvSpPr>
          <p:cNvPr name="TextBox 16" id="16"/>
          <p:cNvSpPr txBox="true"/>
          <p:nvPr/>
        </p:nvSpPr>
        <p:spPr>
          <a:xfrm rot="0">
            <a:off x="2646568" y="4476976"/>
            <a:ext cx="5233970" cy="431798"/>
          </a:xfrm>
          <a:prstGeom prst="rect">
            <a:avLst/>
          </a:prstGeom>
        </p:spPr>
        <p:txBody>
          <a:bodyPr anchor="t" rtlCol="false" tIns="0" lIns="0" bIns="0" rIns="0">
            <a:spAutoFit/>
          </a:bodyPr>
          <a:lstStyle/>
          <a:p>
            <a:pPr algn="ctr">
              <a:lnSpc>
                <a:spcPts val="3500"/>
              </a:lnSpc>
            </a:pPr>
            <a:r>
              <a:rPr lang="en-US" sz="2500">
                <a:solidFill>
                  <a:srgbClr val="2B2B2B"/>
                </a:solidFill>
                <a:latin typeface="Canva Sans Bold"/>
              </a:rPr>
              <a:t>Ruangan pembelian</a:t>
            </a:r>
          </a:p>
        </p:txBody>
      </p:sp>
      <p:sp>
        <p:nvSpPr>
          <p:cNvPr name="TextBox 17" id="17"/>
          <p:cNvSpPr txBox="true"/>
          <p:nvPr/>
        </p:nvSpPr>
        <p:spPr>
          <a:xfrm rot="0">
            <a:off x="1261082" y="5108800"/>
            <a:ext cx="1578952" cy="1169670"/>
          </a:xfrm>
          <a:prstGeom prst="rect">
            <a:avLst/>
          </a:prstGeom>
        </p:spPr>
        <p:txBody>
          <a:bodyPr anchor="t" rtlCol="false" tIns="0" lIns="0" bIns="0" rIns="0">
            <a:spAutoFit/>
          </a:bodyPr>
          <a:lstStyle/>
          <a:p>
            <a:pPr>
              <a:lnSpc>
                <a:spcPts val="8640"/>
              </a:lnSpc>
            </a:pPr>
            <a:r>
              <a:rPr lang="en-US" sz="9000" spc="-738">
                <a:solidFill>
                  <a:srgbClr val="2B2B2B"/>
                </a:solidFill>
                <a:latin typeface="Public Sans"/>
              </a:rPr>
              <a:t>02.</a:t>
            </a:r>
          </a:p>
        </p:txBody>
      </p:sp>
      <p:grpSp>
        <p:nvGrpSpPr>
          <p:cNvPr name="Group 18" id="18"/>
          <p:cNvGrpSpPr/>
          <p:nvPr/>
        </p:nvGrpSpPr>
        <p:grpSpPr>
          <a:xfrm rot="0">
            <a:off x="1028700" y="7258265"/>
            <a:ext cx="6998061" cy="2561528"/>
            <a:chOff x="0" y="0"/>
            <a:chExt cx="2342659" cy="857492"/>
          </a:xfrm>
        </p:grpSpPr>
        <p:sp>
          <p:nvSpPr>
            <p:cNvPr name="Freeform 19" id="19"/>
            <p:cNvSpPr/>
            <p:nvPr/>
          </p:nvSpPr>
          <p:spPr>
            <a:xfrm flipH="false" flipV="false" rot="0">
              <a:off x="0" y="0"/>
              <a:ext cx="2342659" cy="857492"/>
            </a:xfrm>
            <a:custGeom>
              <a:avLst/>
              <a:gdLst/>
              <a:ahLst/>
              <a:cxnLst/>
              <a:rect r="r" b="b" t="t" l="l"/>
              <a:pathLst>
                <a:path h="857492" w="2342659">
                  <a:moveTo>
                    <a:pt x="0" y="0"/>
                  </a:moveTo>
                  <a:lnTo>
                    <a:pt x="2342659" y="0"/>
                  </a:lnTo>
                  <a:lnTo>
                    <a:pt x="2342659" y="857492"/>
                  </a:lnTo>
                  <a:lnTo>
                    <a:pt x="0" y="857492"/>
                  </a:lnTo>
                  <a:close/>
                </a:path>
              </a:pathLst>
            </a:custGeom>
            <a:solidFill>
              <a:srgbClr val="FFDB58"/>
            </a:solidFill>
            <a:ln cap="sq">
              <a:noFill/>
              <a:prstDash val="solid"/>
              <a:miter/>
            </a:ln>
          </p:spPr>
        </p:sp>
        <p:sp>
          <p:nvSpPr>
            <p:cNvPr name="TextBox 20" id="20"/>
            <p:cNvSpPr txBox="true"/>
            <p:nvPr/>
          </p:nvSpPr>
          <p:spPr>
            <a:xfrm>
              <a:off x="0" y="85725"/>
              <a:ext cx="2342659" cy="771767"/>
            </a:xfrm>
            <a:prstGeom prst="rect">
              <a:avLst/>
            </a:prstGeom>
          </p:spPr>
          <p:txBody>
            <a:bodyPr anchor="ctr" rtlCol="false" tIns="50800" lIns="50800" bIns="50800" rIns="50800"/>
            <a:lstStyle/>
            <a:p>
              <a:pPr algn="ctr">
                <a:lnSpc>
                  <a:spcPts val="1925"/>
                </a:lnSpc>
              </a:pPr>
            </a:p>
          </p:txBody>
        </p:sp>
      </p:grpSp>
      <p:sp>
        <p:nvSpPr>
          <p:cNvPr name="TextBox 21" id="21"/>
          <p:cNvSpPr txBox="true"/>
          <p:nvPr/>
        </p:nvSpPr>
        <p:spPr>
          <a:xfrm rot="0">
            <a:off x="2775546" y="7939076"/>
            <a:ext cx="5104992" cy="1701165"/>
          </a:xfrm>
          <a:prstGeom prst="rect">
            <a:avLst/>
          </a:prstGeom>
        </p:spPr>
        <p:txBody>
          <a:bodyPr anchor="t" rtlCol="false" tIns="0" lIns="0" bIns="0" rIns="0">
            <a:spAutoFit/>
          </a:bodyPr>
          <a:lstStyle/>
          <a:p>
            <a:pPr marL="0" indent="0" lvl="0">
              <a:lnSpc>
                <a:spcPts val="2295"/>
              </a:lnSpc>
              <a:spcBef>
                <a:spcPct val="0"/>
              </a:spcBef>
            </a:pPr>
            <a:r>
              <a:rPr lang="en-US" sz="1700" spc="102">
                <a:solidFill>
                  <a:srgbClr val="2B2B2B"/>
                </a:solidFill>
                <a:latin typeface="Quicksand Medium"/>
              </a:rPr>
              <a:t>Pelanggan mendapat kebebasan mereka bentuk cenderahati mengikut cita rasa masing – masing. Di dalam ruangan reka bentuk ini membolehkan pelanggan memuatnaik gambar untuk diletakkan pada cenderahati. </a:t>
            </a:r>
          </a:p>
        </p:txBody>
      </p:sp>
      <p:sp>
        <p:nvSpPr>
          <p:cNvPr name="TextBox 22" id="22"/>
          <p:cNvSpPr txBox="true"/>
          <p:nvPr/>
        </p:nvSpPr>
        <p:spPr>
          <a:xfrm rot="0">
            <a:off x="2646568" y="7422383"/>
            <a:ext cx="5233970" cy="431798"/>
          </a:xfrm>
          <a:prstGeom prst="rect">
            <a:avLst/>
          </a:prstGeom>
        </p:spPr>
        <p:txBody>
          <a:bodyPr anchor="t" rtlCol="false" tIns="0" lIns="0" bIns="0" rIns="0">
            <a:spAutoFit/>
          </a:bodyPr>
          <a:lstStyle/>
          <a:p>
            <a:pPr algn="ctr">
              <a:lnSpc>
                <a:spcPts val="3500"/>
              </a:lnSpc>
            </a:pPr>
            <a:r>
              <a:rPr lang="en-US" sz="2500">
                <a:solidFill>
                  <a:srgbClr val="2B2B2B"/>
                </a:solidFill>
                <a:latin typeface="Canva Sans Bold"/>
              </a:rPr>
              <a:t>Ruangan reka bentuk</a:t>
            </a:r>
          </a:p>
        </p:txBody>
      </p:sp>
      <p:sp>
        <p:nvSpPr>
          <p:cNvPr name="TextBox 23" id="23"/>
          <p:cNvSpPr txBox="true"/>
          <p:nvPr/>
        </p:nvSpPr>
        <p:spPr>
          <a:xfrm rot="0">
            <a:off x="1261082" y="8054207"/>
            <a:ext cx="1578952" cy="1169670"/>
          </a:xfrm>
          <a:prstGeom prst="rect">
            <a:avLst/>
          </a:prstGeom>
        </p:spPr>
        <p:txBody>
          <a:bodyPr anchor="t" rtlCol="false" tIns="0" lIns="0" bIns="0" rIns="0">
            <a:spAutoFit/>
          </a:bodyPr>
          <a:lstStyle/>
          <a:p>
            <a:pPr>
              <a:lnSpc>
                <a:spcPts val="8640"/>
              </a:lnSpc>
            </a:pPr>
            <a:r>
              <a:rPr lang="en-US" sz="9000" spc="-738">
                <a:solidFill>
                  <a:srgbClr val="2B2B2B"/>
                </a:solidFill>
                <a:latin typeface="Public Sans"/>
              </a:rPr>
              <a:t>03.</a:t>
            </a:r>
          </a:p>
        </p:txBody>
      </p:sp>
      <p:grpSp>
        <p:nvGrpSpPr>
          <p:cNvPr name="Group 24" id="24"/>
          <p:cNvGrpSpPr/>
          <p:nvPr/>
        </p:nvGrpSpPr>
        <p:grpSpPr>
          <a:xfrm rot="0">
            <a:off x="10104849" y="2186896"/>
            <a:ext cx="6998061" cy="3411642"/>
            <a:chOff x="0" y="0"/>
            <a:chExt cx="2342659" cy="1142075"/>
          </a:xfrm>
        </p:grpSpPr>
        <p:sp>
          <p:nvSpPr>
            <p:cNvPr name="Freeform 25" id="25"/>
            <p:cNvSpPr/>
            <p:nvPr/>
          </p:nvSpPr>
          <p:spPr>
            <a:xfrm flipH="false" flipV="false" rot="0">
              <a:off x="0" y="0"/>
              <a:ext cx="2342659" cy="1142075"/>
            </a:xfrm>
            <a:custGeom>
              <a:avLst/>
              <a:gdLst/>
              <a:ahLst/>
              <a:cxnLst/>
              <a:rect r="r" b="b" t="t" l="l"/>
              <a:pathLst>
                <a:path h="1142075" w="2342659">
                  <a:moveTo>
                    <a:pt x="0" y="0"/>
                  </a:moveTo>
                  <a:lnTo>
                    <a:pt x="2342659" y="0"/>
                  </a:lnTo>
                  <a:lnTo>
                    <a:pt x="2342659" y="1142075"/>
                  </a:lnTo>
                  <a:lnTo>
                    <a:pt x="0" y="1142075"/>
                  </a:lnTo>
                  <a:close/>
                </a:path>
              </a:pathLst>
            </a:custGeom>
            <a:solidFill>
              <a:srgbClr val="FFDB58"/>
            </a:solidFill>
            <a:ln cap="sq">
              <a:noFill/>
              <a:prstDash val="solid"/>
              <a:miter/>
            </a:ln>
          </p:spPr>
        </p:sp>
        <p:sp>
          <p:nvSpPr>
            <p:cNvPr name="TextBox 26" id="26"/>
            <p:cNvSpPr txBox="true"/>
            <p:nvPr/>
          </p:nvSpPr>
          <p:spPr>
            <a:xfrm>
              <a:off x="0" y="85725"/>
              <a:ext cx="2342659" cy="1056350"/>
            </a:xfrm>
            <a:prstGeom prst="rect">
              <a:avLst/>
            </a:prstGeom>
          </p:spPr>
          <p:txBody>
            <a:bodyPr anchor="ctr" rtlCol="false" tIns="50800" lIns="50800" bIns="50800" rIns="50800"/>
            <a:lstStyle/>
            <a:p>
              <a:pPr algn="ctr">
                <a:lnSpc>
                  <a:spcPts val="1925"/>
                </a:lnSpc>
              </a:pPr>
            </a:p>
          </p:txBody>
        </p:sp>
      </p:grpSp>
      <p:sp>
        <p:nvSpPr>
          <p:cNvPr name="TextBox 27" id="27"/>
          <p:cNvSpPr txBox="true"/>
          <p:nvPr/>
        </p:nvSpPr>
        <p:spPr>
          <a:xfrm rot="0">
            <a:off x="10272742" y="2982837"/>
            <a:ext cx="1578952" cy="1169670"/>
          </a:xfrm>
          <a:prstGeom prst="rect">
            <a:avLst/>
          </a:prstGeom>
        </p:spPr>
        <p:txBody>
          <a:bodyPr anchor="t" rtlCol="false" tIns="0" lIns="0" bIns="0" rIns="0">
            <a:spAutoFit/>
          </a:bodyPr>
          <a:lstStyle/>
          <a:p>
            <a:pPr>
              <a:lnSpc>
                <a:spcPts val="8640"/>
              </a:lnSpc>
            </a:pPr>
            <a:r>
              <a:rPr lang="en-US" sz="9000" spc="-738">
                <a:solidFill>
                  <a:srgbClr val="2B2B2B"/>
                </a:solidFill>
                <a:latin typeface="Public Sans"/>
              </a:rPr>
              <a:t>04.</a:t>
            </a:r>
          </a:p>
        </p:txBody>
      </p:sp>
      <p:sp>
        <p:nvSpPr>
          <p:cNvPr name="TextBox 28" id="28"/>
          <p:cNvSpPr txBox="true"/>
          <p:nvPr/>
        </p:nvSpPr>
        <p:spPr>
          <a:xfrm rot="0">
            <a:off x="11851694" y="2848657"/>
            <a:ext cx="5104992" cy="2465070"/>
          </a:xfrm>
          <a:prstGeom prst="rect">
            <a:avLst/>
          </a:prstGeom>
        </p:spPr>
        <p:txBody>
          <a:bodyPr anchor="t" rtlCol="false" tIns="0" lIns="0" bIns="0" rIns="0">
            <a:spAutoFit/>
          </a:bodyPr>
          <a:lstStyle/>
          <a:p>
            <a:pPr marL="0" indent="0" lvl="0">
              <a:lnSpc>
                <a:spcPts val="2834"/>
              </a:lnSpc>
              <a:spcBef>
                <a:spcPct val="0"/>
              </a:spcBef>
            </a:pPr>
            <a:r>
              <a:rPr lang="en-US" sz="2099" spc="125">
                <a:solidFill>
                  <a:srgbClr val="2B2B2B"/>
                </a:solidFill>
                <a:latin typeface="Quicksand Medium"/>
              </a:rPr>
              <a:t>Menyediakan satu antara muka yang dimana pelanggan dapat melihat hasil karya dan cenderahati yang telah direka bentuk. akan memberikan pelanggan gambaran yang lebih jelas tentang hasil akhir produk yang akan mereka terima</a:t>
            </a:r>
          </a:p>
        </p:txBody>
      </p:sp>
      <p:sp>
        <p:nvSpPr>
          <p:cNvPr name="TextBox 29" id="29"/>
          <p:cNvSpPr txBox="true"/>
          <p:nvPr/>
        </p:nvSpPr>
        <p:spPr>
          <a:xfrm rot="0">
            <a:off x="11485737" y="2351014"/>
            <a:ext cx="5233970" cy="431798"/>
          </a:xfrm>
          <a:prstGeom prst="rect">
            <a:avLst/>
          </a:prstGeom>
        </p:spPr>
        <p:txBody>
          <a:bodyPr anchor="t" rtlCol="false" tIns="0" lIns="0" bIns="0" rIns="0">
            <a:spAutoFit/>
          </a:bodyPr>
          <a:lstStyle/>
          <a:p>
            <a:pPr algn="ctr">
              <a:lnSpc>
                <a:spcPts val="3500"/>
              </a:lnSpc>
            </a:pPr>
            <a:r>
              <a:rPr lang="en-US" sz="2500">
                <a:solidFill>
                  <a:srgbClr val="2B2B2B"/>
                </a:solidFill>
                <a:latin typeface="Canva Sans Bold"/>
              </a:rPr>
              <a:t>Ruangan previu</a:t>
            </a:r>
          </a:p>
        </p:txBody>
      </p:sp>
      <p:grpSp>
        <p:nvGrpSpPr>
          <p:cNvPr name="Group 30" id="30"/>
          <p:cNvGrpSpPr/>
          <p:nvPr/>
        </p:nvGrpSpPr>
        <p:grpSpPr>
          <a:xfrm rot="0">
            <a:off x="10104849" y="6020588"/>
            <a:ext cx="6998061" cy="2979760"/>
            <a:chOff x="0" y="0"/>
            <a:chExt cx="2342659" cy="997499"/>
          </a:xfrm>
        </p:grpSpPr>
        <p:sp>
          <p:nvSpPr>
            <p:cNvPr name="Freeform 31" id="31"/>
            <p:cNvSpPr/>
            <p:nvPr/>
          </p:nvSpPr>
          <p:spPr>
            <a:xfrm flipH="false" flipV="false" rot="0">
              <a:off x="0" y="0"/>
              <a:ext cx="2342659" cy="997499"/>
            </a:xfrm>
            <a:custGeom>
              <a:avLst/>
              <a:gdLst/>
              <a:ahLst/>
              <a:cxnLst/>
              <a:rect r="r" b="b" t="t" l="l"/>
              <a:pathLst>
                <a:path h="997499" w="2342659">
                  <a:moveTo>
                    <a:pt x="0" y="0"/>
                  </a:moveTo>
                  <a:lnTo>
                    <a:pt x="2342659" y="0"/>
                  </a:lnTo>
                  <a:lnTo>
                    <a:pt x="2342659" y="997499"/>
                  </a:lnTo>
                  <a:lnTo>
                    <a:pt x="0" y="997499"/>
                  </a:lnTo>
                  <a:close/>
                </a:path>
              </a:pathLst>
            </a:custGeom>
            <a:solidFill>
              <a:srgbClr val="FFDB58"/>
            </a:solidFill>
            <a:ln cap="sq">
              <a:noFill/>
              <a:prstDash val="solid"/>
              <a:miter/>
            </a:ln>
          </p:spPr>
        </p:sp>
        <p:sp>
          <p:nvSpPr>
            <p:cNvPr name="TextBox 32" id="32"/>
            <p:cNvSpPr txBox="true"/>
            <p:nvPr/>
          </p:nvSpPr>
          <p:spPr>
            <a:xfrm>
              <a:off x="0" y="85725"/>
              <a:ext cx="2342659" cy="911774"/>
            </a:xfrm>
            <a:prstGeom prst="rect">
              <a:avLst/>
            </a:prstGeom>
          </p:spPr>
          <p:txBody>
            <a:bodyPr anchor="ctr" rtlCol="false" tIns="50800" lIns="50800" bIns="50800" rIns="50800"/>
            <a:lstStyle/>
            <a:p>
              <a:pPr algn="ctr">
                <a:lnSpc>
                  <a:spcPts val="1925"/>
                </a:lnSpc>
              </a:pPr>
            </a:p>
          </p:txBody>
        </p:sp>
      </p:grpSp>
      <p:sp>
        <p:nvSpPr>
          <p:cNvPr name="TextBox 33" id="33"/>
          <p:cNvSpPr txBox="true"/>
          <p:nvPr/>
        </p:nvSpPr>
        <p:spPr>
          <a:xfrm rot="0">
            <a:off x="10337231" y="6816529"/>
            <a:ext cx="1578952" cy="1169670"/>
          </a:xfrm>
          <a:prstGeom prst="rect">
            <a:avLst/>
          </a:prstGeom>
        </p:spPr>
        <p:txBody>
          <a:bodyPr anchor="t" rtlCol="false" tIns="0" lIns="0" bIns="0" rIns="0">
            <a:spAutoFit/>
          </a:bodyPr>
          <a:lstStyle/>
          <a:p>
            <a:pPr>
              <a:lnSpc>
                <a:spcPts val="8640"/>
              </a:lnSpc>
            </a:pPr>
            <a:r>
              <a:rPr lang="en-US" sz="9000" spc="-738">
                <a:solidFill>
                  <a:srgbClr val="2B2B2B"/>
                </a:solidFill>
                <a:latin typeface="Public Sans"/>
              </a:rPr>
              <a:t>05.</a:t>
            </a:r>
          </a:p>
        </p:txBody>
      </p:sp>
      <p:sp>
        <p:nvSpPr>
          <p:cNvPr name="TextBox 34" id="34"/>
          <p:cNvSpPr txBox="true"/>
          <p:nvPr/>
        </p:nvSpPr>
        <p:spPr>
          <a:xfrm rot="0">
            <a:off x="11851694" y="6682348"/>
            <a:ext cx="5104992" cy="2112645"/>
          </a:xfrm>
          <a:prstGeom prst="rect">
            <a:avLst/>
          </a:prstGeom>
        </p:spPr>
        <p:txBody>
          <a:bodyPr anchor="t" rtlCol="false" tIns="0" lIns="0" bIns="0" rIns="0">
            <a:spAutoFit/>
          </a:bodyPr>
          <a:lstStyle/>
          <a:p>
            <a:pPr marL="0" indent="0" lvl="0">
              <a:lnSpc>
                <a:spcPts val="2834"/>
              </a:lnSpc>
              <a:spcBef>
                <a:spcPct val="0"/>
              </a:spcBef>
            </a:pPr>
            <a:r>
              <a:rPr lang="en-US" sz="2099" spc="125">
                <a:solidFill>
                  <a:srgbClr val="2B2B2B"/>
                </a:solidFill>
                <a:latin typeface="Quicksand Medium"/>
              </a:rPr>
              <a:t>ruangan maklumat keseluruhan pembelian dan harga akhir produk termasuk kos penghantaran dan cukai pembelian.Di dalam ruangan ini juga pelanggan mengisi butiran pembayaran</a:t>
            </a:r>
          </a:p>
        </p:txBody>
      </p:sp>
      <p:sp>
        <p:nvSpPr>
          <p:cNvPr name="TextBox 35" id="35"/>
          <p:cNvSpPr txBox="true"/>
          <p:nvPr/>
        </p:nvSpPr>
        <p:spPr>
          <a:xfrm rot="0">
            <a:off x="11787205" y="6184706"/>
            <a:ext cx="5233970" cy="431798"/>
          </a:xfrm>
          <a:prstGeom prst="rect">
            <a:avLst/>
          </a:prstGeom>
        </p:spPr>
        <p:txBody>
          <a:bodyPr anchor="t" rtlCol="false" tIns="0" lIns="0" bIns="0" rIns="0">
            <a:spAutoFit/>
          </a:bodyPr>
          <a:lstStyle/>
          <a:p>
            <a:pPr algn="ctr">
              <a:lnSpc>
                <a:spcPts val="3500"/>
              </a:lnSpc>
            </a:pPr>
            <a:r>
              <a:rPr lang="en-US" sz="2500">
                <a:solidFill>
                  <a:srgbClr val="2B2B2B"/>
                </a:solidFill>
                <a:latin typeface="Canva Sans Bold"/>
              </a:rPr>
              <a:t>Pengurusan pembayaran</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5908749" y="-3521026"/>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TextBox 5" id="5"/>
          <p:cNvSpPr txBox="true"/>
          <p:nvPr/>
        </p:nvSpPr>
        <p:spPr>
          <a:xfrm rot="0">
            <a:off x="8183151" y="528317"/>
            <a:ext cx="1921697"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skop</a:t>
            </a:r>
          </a:p>
        </p:txBody>
      </p:sp>
      <p:grpSp>
        <p:nvGrpSpPr>
          <p:cNvPr name="Group 6" id="6"/>
          <p:cNvGrpSpPr/>
          <p:nvPr/>
        </p:nvGrpSpPr>
        <p:grpSpPr>
          <a:xfrm rot="0">
            <a:off x="1715903" y="2186896"/>
            <a:ext cx="6998061" cy="6506184"/>
            <a:chOff x="0" y="0"/>
            <a:chExt cx="2342659" cy="2177999"/>
          </a:xfrm>
        </p:grpSpPr>
        <p:sp>
          <p:nvSpPr>
            <p:cNvPr name="Freeform 7" id="7"/>
            <p:cNvSpPr/>
            <p:nvPr/>
          </p:nvSpPr>
          <p:spPr>
            <a:xfrm flipH="false" flipV="false" rot="0">
              <a:off x="0" y="0"/>
              <a:ext cx="2342659" cy="2177999"/>
            </a:xfrm>
            <a:custGeom>
              <a:avLst/>
              <a:gdLst/>
              <a:ahLst/>
              <a:cxnLst/>
              <a:rect r="r" b="b" t="t" l="l"/>
              <a:pathLst>
                <a:path h="2177999" w="2342659">
                  <a:moveTo>
                    <a:pt x="0" y="0"/>
                  </a:moveTo>
                  <a:lnTo>
                    <a:pt x="2342659" y="0"/>
                  </a:lnTo>
                  <a:lnTo>
                    <a:pt x="2342659" y="2177999"/>
                  </a:lnTo>
                  <a:lnTo>
                    <a:pt x="0" y="2177999"/>
                  </a:lnTo>
                  <a:close/>
                </a:path>
              </a:pathLst>
            </a:custGeom>
            <a:solidFill>
              <a:srgbClr val="FFDB58"/>
            </a:solidFill>
            <a:ln cap="sq">
              <a:noFill/>
              <a:prstDash val="solid"/>
              <a:miter/>
            </a:ln>
          </p:spPr>
        </p:sp>
        <p:sp>
          <p:nvSpPr>
            <p:cNvPr name="TextBox 8" id="8"/>
            <p:cNvSpPr txBox="true"/>
            <p:nvPr/>
          </p:nvSpPr>
          <p:spPr>
            <a:xfrm>
              <a:off x="0" y="85725"/>
              <a:ext cx="2342659" cy="2092274"/>
            </a:xfrm>
            <a:prstGeom prst="rect">
              <a:avLst/>
            </a:prstGeom>
          </p:spPr>
          <p:txBody>
            <a:bodyPr anchor="ctr" rtlCol="false" tIns="50800" lIns="50800" bIns="50800" rIns="50800"/>
            <a:lstStyle/>
            <a:p>
              <a:pPr algn="ctr">
                <a:lnSpc>
                  <a:spcPts val="1925"/>
                </a:lnSpc>
              </a:pPr>
            </a:p>
          </p:txBody>
        </p:sp>
      </p:grpSp>
      <p:sp>
        <p:nvSpPr>
          <p:cNvPr name="TextBox 9" id="9"/>
          <p:cNvSpPr txBox="true"/>
          <p:nvPr/>
        </p:nvSpPr>
        <p:spPr>
          <a:xfrm rot="0">
            <a:off x="4500781" y="2795513"/>
            <a:ext cx="1578952" cy="1169670"/>
          </a:xfrm>
          <a:prstGeom prst="rect">
            <a:avLst/>
          </a:prstGeom>
        </p:spPr>
        <p:txBody>
          <a:bodyPr anchor="t" rtlCol="false" tIns="0" lIns="0" bIns="0" rIns="0">
            <a:spAutoFit/>
          </a:bodyPr>
          <a:lstStyle/>
          <a:p>
            <a:pPr>
              <a:lnSpc>
                <a:spcPts val="8640"/>
              </a:lnSpc>
            </a:pPr>
            <a:r>
              <a:rPr lang="en-US" sz="9000" spc="-738">
                <a:solidFill>
                  <a:srgbClr val="2B2B2B"/>
                </a:solidFill>
                <a:latin typeface="Public Sans"/>
              </a:rPr>
              <a:t>06.</a:t>
            </a:r>
          </a:p>
        </p:txBody>
      </p:sp>
      <p:sp>
        <p:nvSpPr>
          <p:cNvPr name="TextBox 10" id="10"/>
          <p:cNvSpPr txBox="true"/>
          <p:nvPr/>
        </p:nvSpPr>
        <p:spPr>
          <a:xfrm rot="0">
            <a:off x="2737761" y="4841313"/>
            <a:ext cx="5104992" cy="3518535"/>
          </a:xfrm>
          <a:prstGeom prst="rect">
            <a:avLst/>
          </a:prstGeom>
        </p:spPr>
        <p:txBody>
          <a:bodyPr anchor="t" rtlCol="false" tIns="0" lIns="0" bIns="0" rIns="0">
            <a:spAutoFit/>
          </a:bodyPr>
          <a:lstStyle/>
          <a:p>
            <a:pPr marL="0" indent="0" lvl="0">
              <a:lnSpc>
                <a:spcPts val="3104"/>
              </a:lnSpc>
              <a:spcBef>
                <a:spcPct val="0"/>
              </a:spcBef>
            </a:pPr>
            <a:r>
              <a:rPr lang="en-US" sz="2299" spc="137">
                <a:solidFill>
                  <a:srgbClr val="2B2B2B"/>
                </a:solidFill>
                <a:latin typeface="Quicksand Medium"/>
              </a:rPr>
              <a:t>memberikan pelanggan ruangan untuk mengisi butiran alamat untuk produk akhir dihantar. Di sini akan memberikan pelanggan butiran penghantaran seperti jangkaan tempoh masa penghantaran, harga penghantaran dan sebagainya.</a:t>
            </a:r>
          </a:p>
        </p:txBody>
      </p:sp>
      <p:sp>
        <p:nvSpPr>
          <p:cNvPr name="TextBox 11" id="11"/>
          <p:cNvSpPr txBox="true"/>
          <p:nvPr/>
        </p:nvSpPr>
        <p:spPr>
          <a:xfrm rot="0">
            <a:off x="2597948" y="4043092"/>
            <a:ext cx="5233970" cy="431798"/>
          </a:xfrm>
          <a:prstGeom prst="rect">
            <a:avLst/>
          </a:prstGeom>
        </p:spPr>
        <p:txBody>
          <a:bodyPr anchor="t" rtlCol="false" tIns="0" lIns="0" bIns="0" rIns="0">
            <a:spAutoFit/>
          </a:bodyPr>
          <a:lstStyle/>
          <a:p>
            <a:pPr algn="ctr">
              <a:lnSpc>
                <a:spcPts val="3500"/>
              </a:lnSpc>
            </a:pPr>
            <a:r>
              <a:rPr lang="en-US" sz="2500">
                <a:solidFill>
                  <a:srgbClr val="2B2B2B"/>
                </a:solidFill>
                <a:latin typeface="Canva Sans Bold"/>
              </a:rPr>
              <a:t>Pengurusan penghantaran</a:t>
            </a:r>
          </a:p>
        </p:txBody>
      </p:sp>
      <p:grpSp>
        <p:nvGrpSpPr>
          <p:cNvPr name="Group 12" id="12"/>
          <p:cNvGrpSpPr/>
          <p:nvPr/>
        </p:nvGrpSpPr>
        <p:grpSpPr>
          <a:xfrm rot="0">
            <a:off x="9578248" y="2186896"/>
            <a:ext cx="6998061" cy="6506184"/>
            <a:chOff x="0" y="0"/>
            <a:chExt cx="2342659" cy="2177999"/>
          </a:xfrm>
        </p:grpSpPr>
        <p:sp>
          <p:nvSpPr>
            <p:cNvPr name="Freeform 13" id="13"/>
            <p:cNvSpPr/>
            <p:nvPr/>
          </p:nvSpPr>
          <p:spPr>
            <a:xfrm flipH="false" flipV="false" rot="0">
              <a:off x="0" y="0"/>
              <a:ext cx="2342659" cy="2177999"/>
            </a:xfrm>
            <a:custGeom>
              <a:avLst/>
              <a:gdLst/>
              <a:ahLst/>
              <a:cxnLst/>
              <a:rect r="r" b="b" t="t" l="l"/>
              <a:pathLst>
                <a:path h="2177999" w="2342659">
                  <a:moveTo>
                    <a:pt x="0" y="0"/>
                  </a:moveTo>
                  <a:lnTo>
                    <a:pt x="2342659" y="0"/>
                  </a:lnTo>
                  <a:lnTo>
                    <a:pt x="2342659" y="2177999"/>
                  </a:lnTo>
                  <a:lnTo>
                    <a:pt x="0" y="2177999"/>
                  </a:lnTo>
                  <a:close/>
                </a:path>
              </a:pathLst>
            </a:custGeom>
            <a:solidFill>
              <a:srgbClr val="FFDB58"/>
            </a:solidFill>
            <a:ln cap="sq">
              <a:noFill/>
              <a:prstDash val="solid"/>
              <a:miter/>
            </a:ln>
          </p:spPr>
        </p:sp>
        <p:sp>
          <p:nvSpPr>
            <p:cNvPr name="TextBox 14" id="14"/>
            <p:cNvSpPr txBox="true"/>
            <p:nvPr/>
          </p:nvSpPr>
          <p:spPr>
            <a:xfrm>
              <a:off x="0" y="85725"/>
              <a:ext cx="2342659" cy="2092274"/>
            </a:xfrm>
            <a:prstGeom prst="rect">
              <a:avLst/>
            </a:prstGeom>
          </p:spPr>
          <p:txBody>
            <a:bodyPr anchor="ctr" rtlCol="false" tIns="50800" lIns="50800" bIns="50800" rIns="50800"/>
            <a:lstStyle/>
            <a:p>
              <a:pPr algn="ctr">
                <a:lnSpc>
                  <a:spcPts val="1925"/>
                </a:lnSpc>
              </a:pPr>
            </a:p>
          </p:txBody>
        </p:sp>
      </p:grpSp>
      <p:sp>
        <p:nvSpPr>
          <p:cNvPr name="TextBox 15" id="15"/>
          <p:cNvSpPr txBox="true"/>
          <p:nvPr/>
        </p:nvSpPr>
        <p:spPr>
          <a:xfrm rot="0">
            <a:off x="12363126" y="2795513"/>
            <a:ext cx="1578952" cy="1169670"/>
          </a:xfrm>
          <a:prstGeom prst="rect">
            <a:avLst/>
          </a:prstGeom>
        </p:spPr>
        <p:txBody>
          <a:bodyPr anchor="t" rtlCol="false" tIns="0" lIns="0" bIns="0" rIns="0">
            <a:spAutoFit/>
          </a:bodyPr>
          <a:lstStyle/>
          <a:p>
            <a:pPr>
              <a:lnSpc>
                <a:spcPts val="8640"/>
              </a:lnSpc>
            </a:pPr>
            <a:r>
              <a:rPr lang="en-US" sz="9000" spc="-738">
                <a:solidFill>
                  <a:srgbClr val="2B2B2B"/>
                </a:solidFill>
                <a:latin typeface="Public Sans"/>
              </a:rPr>
              <a:t>07.</a:t>
            </a:r>
          </a:p>
        </p:txBody>
      </p:sp>
      <p:sp>
        <p:nvSpPr>
          <p:cNvPr name="TextBox 16" id="16"/>
          <p:cNvSpPr txBox="true"/>
          <p:nvPr/>
        </p:nvSpPr>
        <p:spPr>
          <a:xfrm rot="0">
            <a:off x="10164501" y="4841313"/>
            <a:ext cx="5976203" cy="3518535"/>
          </a:xfrm>
          <a:prstGeom prst="rect">
            <a:avLst/>
          </a:prstGeom>
        </p:spPr>
        <p:txBody>
          <a:bodyPr anchor="t" rtlCol="false" tIns="0" lIns="0" bIns="0" rIns="0">
            <a:spAutoFit/>
          </a:bodyPr>
          <a:lstStyle/>
          <a:p>
            <a:pPr marL="0" indent="0" lvl="0">
              <a:lnSpc>
                <a:spcPts val="3104"/>
              </a:lnSpc>
              <a:spcBef>
                <a:spcPct val="0"/>
              </a:spcBef>
            </a:pPr>
            <a:r>
              <a:rPr lang="en-US" sz="2299" spc="137">
                <a:solidFill>
                  <a:srgbClr val="2B2B2B"/>
                </a:solidFill>
                <a:latin typeface="Quicksand Medium"/>
              </a:rPr>
              <a:t>mengenalpasti bekalan cenderahati, mengemaskini maklumat berkaitan dan penyimpanan data. Sistem ini mampu merekod dan menyimpan segala maklumat yang berkaitan bagi memudahkan pihak pengurusan dan memastikan segala maklumat yang direkod selamat dan mudah untuk dicari sekiranya diperlukan.</a:t>
            </a:r>
          </a:p>
        </p:txBody>
      </p:sp>
      <p:sp>
        <p:nvSpPr>
          <p:cNvPr name="TextBox 17" id="17"/>
          <p:cNvSpPr txBox="true"/>
          <p:nvPr/>
        </p:nvSpPr>
        <p:spPr>
          <a:xfrm rot="0">
            <a:off x="10460294" y="4043092"/>
            <a:ext cx="5233970" cy="431798"/>
          </a:xfrm>
          <a:prstGeom prst="rect">
            <a:avLst/>
          </a:prstGeom>
        </p:spPr>
        <p:txBody>
          <a:bodyPr anchor="t" rtlCol="false" tIns="0" lIns="0" bIns="0" rIns="0">
            <a:spAutoFit/>
          </a:bodyPr>
          <a:lstStyle/>
          <a:p>
            <a:pPr algn="ctr">
              <a:lnSpc>
                <a:spcPts val="3500"/>
              </a:lnSpc>
            </a:pPr>
            <a:r>
              <a:rPr lang="en-US" sz="2500">
                <a:solidFill>
                  <a:srgbClr val="2B2B2B"/>
                </a:solidFill>
                <a:latin typeface="Canva Sans Bold"/>
              </a:rPr>
              <a:t>Pengurusan Inventori</a:t>
            </a:r>
          </a:p>
        </p:txBody>
      </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994624" y="2593665"/>
            <a:ext cx="4342967" cy="5345190"/>
          </a:xfrm>
          <a:custGeom>
            <a:avLst/>
            <a:gdLst/>
            <a:ahLst/>
            <a:cxnLst/>
            <a:rect r="r" b="b" t="t" l="l"/>
            <a:pathLst>
              <a:path h="5345190" w="4342967">
                <a:moveTo>
                  <a:pt x="0" y="0"/>
                </a:moveTo>
                <a:lnTo>
                  <a:pt x="4342967" y="0"/>
                </a:lnTo>
                <a:lnTo>
                  <a:pt x="4342967" y="5345190"/>
                </a:lnTo>
                <a:lnTo>
                  <a:pt x="0" y="534519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TextBox 6" id="6"/>
          <p:cNvSpPr txBox="true"/>
          <p:nvPr/>
        </p:nvSpPr>
        <p:spPr>
          <a:xfrm rot="0">
            <a:off x="4856890" y="651295"/>
            <a:ext cx="9431947" cy="1105540"/>
          </a:xfrm>
          <a:prstGeom prst="rect">
            <a:avLst/>
          </a:prstGeom>
        </p:spPr>
        <p:txBody>
          <a:bodyPr anchor="t" rtlCol="false" tIns="0" lIns="0" bIns="0" rIns="0">
            <a:spAutoFit/>
          </a:bodyPr>
          <a:lstStyle/>
          <a:p>
            <a:pPr marL="0" indent="0" lvl="0">
              <a:lnSpc>
                <a:spcPts val="8320"/>
              </a:lnSpc>
            </a:pPr>
            <a:r>
              <a:rPr lang="en-US" sz="8000" spc="-160">
                <a:solidFill>
                  <a:srgbClr val="2B2B2B"/>
                </a:solidFill>
                <a:latin typeface="Fibre"/>
              </a:rPr>
              <a:t>bab 2 kajian literatur</a:t>
            </a:r>
          </a:p>
        </p:txBody>
      </p:sp>
      <p:sp>
        <p:nvSpPr>
          <p:cNvPr name="TextBox 7" id="7"/>
          <p:cNvSpPr txBox="true"/>
          <p:nvPr/>
        </p:nvSpPr>
        <p:spPr>
          <a:xfrm rot="0">
            <a:off x="8603106" y="2574054"/>
            <a:ext cx="7321793"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sistem jual beli atas talian</a:t>
            </a:r>
          </a:p>
        </p:txBody>
      </p:sp>
      <p:sp>
        <p:nvSpPr>
          <p:cNvPr name="TextBox 8" id="8"/>
          <p:cNvSpPr txBox="true"/>
          <p:nvPr/>
        </p:nvSpPr>
        <p:spPr>
          <a:xfrm rot="0">
            <a:off x="8603106" y="3416712"/>
            <a:ext cx="7321793" cy="5568315"/>
          </a:xfrm>
          <a:prstGeom prst="rect">
            <a:avLst/>
          </a:prstGeom>
        </p:spPr>
        <p:txBody>
          <a:bodyPr anchor="t" rtlCol="false" tIns="0" lIns="0" bIns="0" rIns="0">
            <a:spAutoFit/>
          </a:bodyPr>
          <a:lstStyle/>
          <a:p>
            <a:pPr>
              <a:lnSpc>
                <a:spcPts val="2969"/>
              </a:lnSpc>
            </a:pPr>
            <a:r>
              <a:rPr lang="en-US" sz="2199" spc="68">
                <a:solidFill>
                  <a:srgbClr val="2B2B2B"/>
                </a:solidFill>
                <a:latin typeface="Quicksand Semi-Bold"/>
              </a:rPr>
              <a:t>Jual beli online melalui aplikasi merujuk pada proses transaksi komersial di mana pembelian dan penjualan barang atau layanan dilakukan secara elektronik melalui aplikasi yang terhubung dengan internet. Ini melibatkan interaksi antara penjual dan pembeli yang terjadi melalui platform atau aplikasi e-commerce.</a:t>
            </a:r>
          </a:p>
          <a:p>
            <a:pPr>
              <a:lnSpc>
                <a:spcPts val="2969"/>
              </a:lnSpc>
            </a:pPr>
          </a:p>
          <a:p>
            <a:pPr marL="0" indent="0" lvl="0">
              <a:lnSpc>
                <a:spcPts val="2969"/>
              </a:lnSpc>
              <a:spcBef>
                <a:spcPct val="0"/>
              </a:spcBef>
            </a:pPr>
            <a:r>
              <a:rPr lang="en-US" sz="2199" spc="68">
                <a:solidFill>
                  <a:srgbClr val="2B2B2B"/>
                </a:solidFill>
                <a:latin typeface="Quicksand Semi-Bold"/>
              </a:rPr>
              <a:t>Pembelian secara atas talian merangkumi beberapa elemen. Antaranya adalah, platform atau Aplikasi E-commerce. Ianya merupakan sistem yang memudahkan pembeli untuk menjelajahi produk atau layanan yang ditawarkan, melakukan pembelian, dan melakukan transaksi pembayaran secara atas talian.</a:t>
            </a: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Freeform 2" id="2"/>
          <p:cNvSpPr/>
          <p:nvPr/>
        </p:nvSpPr>
        <p:spPr>
          <a:xfrm flipH="false" flipV="false" rot="0">
            <a:off x="0" y="0"/>
            <a:ext cx="18288000" cy="10287000"/>
          </a:xfrm>
          <a:custGeom>
            <a:avLst/>
            <a:gdLst/>
            <a:ahLst/>
            <a:cxnLst/>
            <a:rect r="r" b="b" t="t" l="l"/>
            <a:pathLst>
              <a:path h="10287000" w="18288000">
                <a:moveTo>
                  <a:pt x="0" y="0"/>
                </a:moveTo>
                <a:lnTo>
                  <a:pt x="18288000" y="0"/>
                </a:lnTo>
                <a:lnTo>
                  <a:pt x="18288000" y="10287000"/>
                </a:lnTo>
                <a:lnTo>
                  <a:pt x="0" y="10287000"/>
                </a:lnTo>
                <a:lnTo>
                  <a:pt x="0" y="0"/>
                </a:lnTo>
                <a:close/>
              </a:path>
            </a:pathLst>
          </a:custGeom>
          <a:blipFill>
            <a:blip r:embed="rId2">
              <a:alphaModFix amt="60000"/>
            </a:blip>
            <a:stretch>
              <a:fillRect l="0" t="-9844" r="0" b="-9844"/>
            </a:stretch>
          </a:blipFill>
        </p:spPr>
      </p:sp>
      <p:sp>
        <p:nvSpPr>
          <p:cNvPr name="Freeform 3" id="3"/>
          <p:cNvSpPr/>
          <p:nvPr/>
        </p:nvSpPr>
        <p:spPr>
          <a:xfrm flipH="false" flipV="false" rot="1737559">
            <a:off x="-973962" y="8243230"/>
            <a:ext cx="4670260" cy="3252199"/>
          </a:xfrm>
          <a:custGeom>
            <a:avLst/>
            <a:gdLst/>
            <a:ahLst/>
            <a:cxnLst/>
            <a:rect r="r" b="b" t="t" l="l"/>
            <a:pathLst>
              <a:path h="3252199" w="4670260">
                <a:moveTo>
                  <a:pt x="0" y="0"/>
                </a:moveTo>
                <a:lnTo>
                  <a:pt x="4670260" y="0"/>
                </a:lnTo>
                <a:lnTo>
                  <a:pt x="4670260" y="3252199"/>
                </a:lnTo>
                <a:lnTo>
                  <a:pt x="0" y="3252199"/>
                </a:lnTo>
                <a:lnTo>
                  <a:pt x="0" y="0"/>
                </a:lnTo>
                <a:close/>
              </a:path>
            </a:pathLst>
          </a:custGeom>
          <a:blipFill>
            <a:blip r:embed="rId3">
              <a:extLst>
                <a:ext uri="{96DAC541-7B7A-43D3-8B79-37D633B846F1}">
                  <asvg:svgBlip xmlns:asvg="http://schemas.microsoft.com/office/drawing/2016/SVG/main" r:embed="rId4"/>
                </a:ext>
              </a:extLst>
            </a:blip>
            <a:stretch>
              <a:fillRect l="0" t="0" r="0" b="0"/>
            </a:stretch>
          </a:blipFill>
          <a:ln cap="sq">
            <a:noFill/>
            <a:prstDash val="solid"/>
            <a:miter/>
          </a:ln>
        </p:spPr>
      </p:sp>
      <p:sp>
        <p:nvSpPr>
          <p:cNvPr name="Freeform 4" id="4"/>
          <p:cNvSpPr/>
          <p:nvPr/>
        </p:nvSpPr>
        <p:spPr>
          <a:xfrm flipH="false" flipV="false" rot="0">
            <a:off x="14437963" y="-3539609"/>
            <a:ext cx="4859148" cy="4691287"/>
          </a:xfrm>
          <a:custGeom>
            <a:avLst/>
            <a:gdLst/>
            <a:ahLst/>
            <a:cxnLst/>
            <a:rect r="r" b="b" t="t" l="l"/>
            <a:pathLst>
              <a:path h="4691287" w="4859148">
                <a:moveTo>
                  <a:pt x="0" y="0"/>
                </a:moveTo>
                <a:lnTo>
                  <a:pt x="4859148" y="0"/>
                </a:lnTo>
                <a:lnTo>
                  <a:pt x="4859148" y="4691287"/>
                </a:lnTo>
                <a:lnTo>
                  <a:pt x="0" y="4691287"/>
                </a:lnTo>
                <a:lnTo>
                  <a:pt x="0" y="0"/>
                </a:lnTo>
                <a:close/>
              </a:path>
            </a:pathLst>
          </a:custGeom>
          <a:blipFill>
            <a:blip r:embed="rId5">
              <a:extLst>
                <a:ext uri="{96DAC541-7B7A-43D3-8B79-37D633B846F1}">
                  <asvg:svgBlip xmlns:asvg="http://schemas.microsoft.com/office/drawing/2016/SVG/main" r:embed="rId6"/>
                </a:ext>
              </a:extLst>
            </a:blip>
            <a:stretch>
              <a:fillRect l="0" t="0" r="0" b="0"/>
            </a:stretch>
          </a:blipFill>
        </p:spPr>
      </p:sp>
      <p:sp>
        <p:nvSpPr>
          <p:cNvPr name="Freeform 5" id="5"/>
          <p:cNvSpPr/>
          <p:nvPr/>
        </p:nvSpPr>
        <p:spPr>
          <a:xfrm flipH="false" flipV="false" rot="0">
            <a:off x="2964664" y="1508485"/>
            <a:ext cx="4114800" cy="4114800"/>
          </a:xfrm>
          <a:custGeom>
            <a:avLst/>
            <a:gdLst/>
            <a:ahLst/>
            <a:cxnLst/>
            <a:rect r="r" b="b" t="t" l="l"/>
            <a:pathLst>
              <a:path h="4114800" w="4114800">
                <a:moveTo>
                  <a:pt x="0" y="0"/>
                </a:moveTo>
                <a:lnTo>
                  <a:pt x="4114800" y="0"/>
                </a:lnTo>
                <a:lnTo>
                  <a:pt x="4114800" y="4114800"/>
                </a:lnTo>
                <a:lnTo>
                  <a:pt x="0" y="4114800"/>
                </a:lnTo>
                <a:lnTo>
                  <a:pt x="0" y="0"/>
                </a:lnTo>
                <a:close/>
              </a:path>
            </a:pathLst>
          </a:custGeom>
          <a:blipFill>
            <a:blip r:embed="rId7">
              <a:extLst>
                <a:ext uri="{96DAC541-7B7A-43D3-8B79-37D633B846F1}">
                  <asvg:svgBlip xmlns:asvg="http://schemas.microsoft.com/office/drawing/2016/SVG/main" r:embed="rId8"/>
                </a:ext>
              </a:extLst>
            </a:blip>
            <a:stretch>
              <a:fillRect l="0" t="0" r="0" b="0"/>
            </a:stretch>
          </a:blipFill>
        </p:spPr>
      </p:sp>
      <p:sp>
        <p:nvSpPr>
          <p:cNvPr name="Freeform 6" id="6"/>
          <p:cNvSpPr/>
          <p:nvPr/>
        </p:nvSpPr>
        <p:spPr>
          <a:xfrm flipH="false" flipV="false" rot="0">
            <a:off x="12511329" y="6766071"/>
            <a:ext cx="1390623" cy="2801622"/>
          </a:xfrm>
          <a:custGeom>
            <a:avLst/>
            <a:gdLst/>
            <a:ahLst/>
            <a:cxnLst/>
            <a:rect r="r" b="b" t="t" l="l"/>
            <a:pathLst>
              <a:path h="2801622" w="1390623">
                <a:moveTo>
                  <a:pt x="0" y="0"/>
                </a:moveTo>
                <a:lnTo>
                  <a:pt x="1390623" y="0"/>
                </a:lnTo>
                <a:lnTo>
                  <a:pt x="1390623" y="2801622"/>
                </a:lnTo>
                <a:lnTo>
                  <a:pt x="0" y="2801622"/>
                </a:lnTo>
                <a:lnTo>
                  <a:pt x="0" y="0"/>
                </a:lnTo>
                <a:close/>
              </a:path>
            </a:pathLst>
          </a:custGeom>
          <a:blipFill>
            <a:blip r:embed="rId9">
              <a:extLst>
                <a:ext uri="{96DAC541-7B7A-43D3-8B79-37D633B846F1}">
                  <asvg:svgBlip xmlns:asvg="http://schemas.microsoft.com/office/drawing/2016/SVG/main" r:embed="rId10"/>
                </a:ext>
              </a:extLst>
            </a:blip>
            <a:stretch>
              <a:fillRect l="0" t="0" r="0" b="0"/>
            </a:stretch>
          </a:blipFill>
        </p:spPr>
      </p:sp>
      <p:sp>
        <p:nvSpPr>
          <p:cNvPr name="TextBox 7" id="7"/>
          <p:cNvSpPr txBox="true"/>
          <p:nvPr/>
        </p:nvSpPr>
        <p:spPr>
          <a:xfrm rot="0">
            <a:off x="4002265" y="632946"/>
            <a:ext cx="2039598"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android</a:t>
            </a:r>
          </a:p>
        </p:txBody>
      </p:sp>
      <p:sp>
        <p:nvSpPr>
          <p:cNvPr name="TextBox 8" id="8"/>
          <p:cNvSpPr txBox="true"/>
          <p:nvPr/>
        </p:nvSpPr>
        <p:spPr>
          <a:xfrm rot="0">
            <a:off x="1361168" y="5856753"/>
            <a:ext cx="7321793" cy="3710940"/>
          </a:xfrm>
          <a:prstGeom prst="rect">
            <a:avLst/>
          </a:prstGeom>
        </p:spPr>
        <p:txBody>
          <a:bodyPr anchor="t" rtlCol="false" tIns="0" lIns="0" bIns="0" rIns="0">
            <a:spAutoFit/>
          </a:bodyPr>
          <a:lstStyle/>
          <a:p>
            <a:pPr marL="0" indent="0" lvl="0">
              <a:lnSpc>
                <a:spcPts val="2969"/>
              </a:lnSpc>
              <a:spcBef>
                <a:spcPct val="0"/>
              </a:spcBef>
            </a:pPr>
            <a:r>
              <a:rPr lang="en-US" sz="2199" spc="68">
                <a:solidFill>
                  <a:srgbClr val="2B2B2B"/>
                </a:solidFill>
                <a:latin typeface="Quicksand Semi-Bold"/>
              </a:rPr>
              <a:t>Android merupakan satu platform yang digunapakai kebanyakkan telefon bimbit di seluruh dunia. Android adalah salah satu sistem operasi yang berdasarkan Linux yang pada permulaannya dikembangkan hanya untuk peranti bergerak (Louis et al.2016). Dua Syarikat yang berkerjasama membangunkan Andoid ini adalah Open Handset Allience dan Google. Pengeluaran pertama Android adalah pada bulan November tahun 2007 dan ia dikenali sebagai Android Alpha.</a:t>
            </a:r>
          </a:p>
        </p:txBody>
      </p:sp>
      <p:sp>
        <p:nvSpPr>
          <p:cNvPr name="TextBox 9" id="9"/>
          <p:cNvSpPr txBox="true"/>
          <p:nvPr/>
        </p:nvSpPr>
        <p:spPr>
          <a:xfrm rot="0">
            <a:off x="9545744" y="1470385"/>
            <a:ext cx="7321793" cy="4825365"/>
          </a:xfrm>
          <a:prstGeom prst="rect">
            <a:avLst/>
          </a:prstGeom>
        </p:spPr>
        <p:txBody>
          <a:bodyPr anchor="t" rtlCol="false" tIns="0" lIns="0" bIns="0" rIns="0">
            <a:spAutoFit/>
          </a:bodyPr>
          <a:lstStyle/>
          <a:p>
            <a:pPr marL="0" indent="0" lvl="0">
              <a:lnSpc>
                <a:spcPts val="2969"/>
              </a:lnSpc>
              <a:spcBef>
                <a:spcPct val="0"/>
              </a:spcBef>
            </a:pPr>
            <a:r>
              <a:rPr lang="en-US" sz="2199" spc="68">
                <a:solidFill>
                  <a:srgbClr val="2B2B2B"/>
                </a:solidFill>
                <a:latin typeface="Quicksand Semi-Bold"/>
              </a:rPr>
              <a:t>Android merupakan platform yang mudah difahami oleh semua golongan. Antara kelebihan android adalah android merupakan sebuah sistem operasi yang bersifat open source. Hal ini kerana, android merupakan salah satu sistem operasi yag berdasarkan Linux sehingga ia adalah salah satu platform yang mudah untuk dikembangkan, kerana memiliki sistem open source. Selain itu, sangat mudah untuk membina aplikasi dengan berdasarkan Android. Kelebihan lain Android adalah sifatnya sangat fleksibel. Android merupakan salah satu sistem operasi yang tidak cerewet. </a:t>
            </a:r>
          </a:p>
        </p:txBody>
      </p:sp>
      <p:sp>
        <p:nvSpPr>
          <p:cNvPr name="TextBox 10" id="10"/>
          <p:cNvSpPr txBox="true"/>
          <p:nvPr/>
        </p:nvSpPr>
        <p:spPr>
          <a:xfrm rot="0">
            <a:off x="10731048" y="632946"/>
            <a:ext cx="4951185" cy="599314"/>
          </a:xfrm>
          <a:prstGeom prst="rect">
            <a:avLst/>
          </a:prstGeom>
        </p:spPr>
        <p:txBody>
          <a:bodyPr anchor="t" rtlCol="false" tIns="0" lIns="0" bIns="0" rIns="0">
            <a:spAutoFit/>
          </a:bodyPr>
          <a:lstStyle/>
          <a:p>
            <a:pPr>
              <a:lnSpc>
                <a:spcPts val="4371"/>
              </a:lnSpc>
            </a:pPr>
            <a:r>
              <a:rPr lang="en-US" sz="4700" spc="-94">
                <a:solidFill>
                  <a:srgbClr val="2B2B2B"/>
                </a:solidFill>
                <a:latin typeface="Fibre"/>
              </a:rPr>
              <a:t>kelebihan android</a:t>
            </a: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DAF485ESJlk</dc:identifier>
  <dcterms:modified xsi:type="dcterms:W3CDTF">2011-08-01T06:04:30Z</dcterms:modified>
  <cp:revision>1</cp:revision>
  <dc:title>aplikasi muhsin kids</dc:title>
</cp:coreProperties>
</file>